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581" r:id="rId3"/>
    <p:sldId id="577" r:id="rId4"/>
    <p:sldId id="588" r:id="rId5"/>
    <p:sldId id="571" r:id="rId6"/>
    <p:sldId id="587" r:id="rId7"/>
    <p:sldId id="589" r:id="rId8"/>
    <p:sldId id="591" r:id="rId9"/>
    <p:sldId id="592" r:id="rId10"/>
    <p:sldId id="593" r:id="rId11"/>
    <p:sldId id="594" r:id="rId12"/>
    <p:sldId id="586" r:id="rId13"/>
    <p:sldId id="595" r:id="rId14"/>
    <p:sldId id="557"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ayi Zheng" initials="HZ" lastIdx="1" clrIdx="0">
    <p:extLst>
      <p:ext uri="{19B8F6BF-5375-455C-9EA6-DF929625EA0E}">
        <p15:presenceInfo xmlns:p15="http://schemas.microsoft.com/office/powerpoint/2012/main" userId="272133fbc4d066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0000"/>
    <a:srgbClr val="398AC2"/>
    <a:srgbClr val="D9401E"/>
    <a:srgbClr val="858480"/>
    <a:srgbClr val="066906"/>
    <a:srgbClr val="5BA4EE"/>
    <a:srgbClr val="994D00"/>
    <a:srgbClr val="D5281F"/>
    <a:srgbClr val="EB8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75" autoAdjust="0"/>
    <p:restoredTop sz="73756" autoAdjust="0"/>
  </p:normalViewPr>
  <p:slideViewPr>
    <p:cSldViewPr snapToGrid="0">
      <p:cViewPr varScale="1">
        <p:scale>
          <a:sx n="77" d="100"/>
          <a:sy n="77" d="100"/>
        </p:scale>
        <p:origin x="1272" y="72"/>
      </p:cViewPr>
      <p:guideLst>
        <p:guide orient="horz" pos="2183"/>
        <p:guide pos="3863"/>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2A8761-6F96-48AC-B216-A30768951D72}" type="datetimeFigureOut">
              <a:rPr lang="zh-CN" altLang="en-US" smtClean="0"/>
              <a:t>2025-04-25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F0E115-9905-4E45-9D05-1C6CE7586F7C}" type="slidenum">
              <a:rPr lang="zh-CN" altLang="en-US" smtClean="0"/>
              <a:t>‹#›</a:t>
            </a:fld>
            <a:endParaRPr lang="zh-CN" altLang="en-US"/>
          </a:p>
        </p:txBody>
      </p:sp>
    </p:spTree>
    <p:extLst>
      <p:ext uri="{BB962C8B-B14F-4D97-AF65-F5344CB8AC3E}">
        <p14:creationId xmlns:p14="http://schemas.microsoft.com/office/powerpoint/2010/main" val="327424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lnSpc>
                <a:spcPct val="150000"/>
              </a:lnSpc>
              <a:buFont typeface="Arial" panose="020B0604020202020204" pitchFamily="34" charset="0"/>
              <a:buChar char="•"/>
            </a:pPr>
            <a:r>
              <a:rPr lang="en-US" altLang="zh-CN" sz="1200" b="1" dirty="0">
                <a:latin typeface="Arial" panose="020B0604020202020204" pitchFamily="34" charset="0"/>
                <a:cs typeface="Arial" panose="020B0604020202020204" pitchFamily="34" charset="0"/>
              </a:rPr>
              <a:t>Identifying the causes of sea-level change and constraint projection</a:t>
            </a:r>
          </a:p>
          <a:p>
            <a:pPr marL="285750" indent="-285750">
              <a:lnSpc>
                <a:spcPct val="150000"/>
              </a:lnSpc>
              <a:buFont typeface="Arial" panose="020B0604020202020204" pitchFamily="34" charset="0"/>
              <a:buChar char="•"/>
            </a:pPr>
            <a:r>
              <a:rPr lang="en-US" altLang="zh-CN" sz="1200" b="1" dirty="0">
                <a:latin typeface="Arial" panose="020B0604020202020204" pitchFamily="34" charset="0"/>
                <a:cs typeface="Arial" panose="020B0604020202020204" pitchFamily="34" charset="0"/>
              </a:rPr>
              <a:t>Cross-validating for worldwide complex observing systems</a:t>
            </a:r>
          </a:p>
        </p:txBody>
      </p:sp>
      <p:sp>
        <p:nvSpPr>
          <p:cNvPr id="4" name="灯片编号占位符 3"/>
          <p:cNvSpPr>
            <a:spLocks noGrp="1"/>
          </p:cNvSpPr>
          <p:nvPr>
            <p:ph type="sldNum" sz="quarter" idx="5"/>
          </p:nvPr>
        </p:nvSpPr>
        <p:spPr/>
        <p:txBody>
          <a:bodyPr/>
          <a:lstStyle/>
          <a:p>
            <a:fld id="{18F0E115-9905-4E45-9D05-1C6CE7586F7C}" type="slidenum">
              <a:rPr lang="zh-CN" altLang="en-US" smtClean="0"/>
              <a:t>1</a:t>
            </a:fld>
            <a:endParaRPr lang="zh-CN" altLang="en-US"/>
          </a:p>
        </p:txBody>
      </p:sp>
    </p:spTree>
    <p:extLst>
      <p:ext uri="{BB962C8B-B14F-4D97-AF65-F5344CB8AC3E}">
        <p14:creationId xmlns:p14="http://schemas.microsoft.com/office/powerpoint/2010/main" val="444054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missing contribution is </a:t>
            </a:r>
            <a:r>
              <a:rPr lang="en-US" altLang="zh-CN" dirty="0" err="1"/>
              <a:t>amlsot</a:t>
            </a:r>
            <a:r>
              <a:rPr lang="en-US" altLang="zh-CN" dirty="0"/>
              <a:t> resolved.</a:t>
            </a:r>
            <a:endParaRPr lang="zh-CN" altLang="en-US" dirty="0"/>
          </a:p>
        </p:txBody>
      </p:sp>
      <p:sp>
        <p:nvSpPr>
          <p:cNvPr id="4" name="灯片编号占位符 3"/>
          <p:cNvSpPr>
            <a:spLocks noGrp="1"/>
          </p:cNvSpPr>
          <p:nvPr>
            <p:ph type="sldNum" sz="quarter" idx="5"/>
          </p:nvPr>
        </p:nvSpPr>
        <p:spPr/>
        <p:txBody>
          <a:bodyPr/>
          <a:lstStyle/>
          <a:p>
            <a:fld id="{18F0E115-9905-4E45-9D05-1C6CE7586F7C}" type="slidenum">
              <a:rPr lang="zh-CN" altLang="en-US" smtClean="0"/>
              <a:t>10</a:t>
            </a:fld>
            <a:endParaRPr lang="zh-CN" altLang="en-US"/>
          </a:p>
        </p:txBody>
      </p:sp>
    </p:spTree>
    <p:extLst>
      <p:ext uri="{BB962C8B-B14F-4D97-AF65-F5344CB8AC3E}">
        <p14:creationId xmlns:p14="http://schemas.microsoft.com/office/powerpoint/2010/main" val="1759173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B9038-77AF-6739-8092-7286E5C943B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F4CD069-0957-BE9B-7B0D-87F1108ED23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AADA30E-691A-5E45-B35E-982AEC8426C7}"/>
              </a:ext>
            </a:extLst>
          </p:cNvPr>
          <p:cNvSpPr>
            <a:spLocks noGrp="1"/>
          </p:cNvSpPr>
          <p:nvPr>
            <p:ph type="body" idx="1"/>
          </p:nvPr>
        </p:nvSpPr>
        <p:spPr/>
        <p:txBody>
          <a:bodyPr/>
          <a:lstStyle/>
          <a:p>
            <a:r>
              <a:rPr lang="en-US" altLang="zh-CN" dirty="0"/>
              <a:t>Here is for acceleration budget. Although both satellite and tide </a:t>
            </a:r>
            <a:r>
              <a:rPr lang="en-US" altLang="zh-CN" dirty="0" err="1"/>
              <a:t>guage</a:t>
            </a:r>
            <a:r>
              <a:rPr lang="en-US" altLang="zh-CN" dirty="0"/>
              <a:t> have found GMSL is accelerating, the key drivers are unclear. An important problem is whether the contributions acceleration can match that of observed GMSL. By using most recent improved dataset, we find they do in 1960-2021 and 1993-2021. The acceleration of GMSL over 1960-2021 is mainly </a:t>
            </a:r>
            <a:r>
              <a:rPr lang="en-US" altLang="zh-CN" dirty="0" err="1"/>
              <a:t>drivern</a:t>
            </a:r>
            <a:r>
              <a:rPr lang="en-US" altLang="zh-CN" dirty="0"/>
              <a:t> by thermosteric sea level and land water storage.  </a:t>
            </a:r>
            <a:endParaRPr lang="zh-CN" altLang="en-US" dirty="0"/>
          </a:p>
        </p:txBody>
      </p:sp>
      <p:sp>
        <p:nvSpPr>
          <p:cNvPr id="4" name="灯片编号占位符 3">
            <a:extLst>
              <a:ext uri="{FF2B5EF4-FFF2-40B4-BE49-F238E27FC236}">
                <a16:creationId xmlns:a16="http://schemas.microsoft.com/office/drawing/2014/main" id="{2C21C8DB-E4B9-B8EF-DD9B-FFA3AA45495E}"/>
              </a:ext>
            </a:extLst>
          </p:cNvPr>
          <p:cNvSpPr>
            <a:spLocks noGrp="1"/>
          </p:cNvSpPr>
          <p:nvPr>
            <p:ph type="sldNum" sz="quarter" idx="5"/>
          </p:nvPr>
        </p:nvSpPr>
        <p:spPr/>
        <p:txBody>
          <a:bodyPr/>
          <a:lstStyle/>
          <a:p>
            <a:fld id="{18F0E115-9905-4E45-9D05-1C6CE7586F7C}" type="slidenum">
              <a:rPr lang="zh-CN" altLang="en-US" smtClean="0"/>
              <a:t>11</a:t>
            </a:fld>
            <a:endParaRPr lang="zh-CN" altLang="en-US"/>
          </a:p>
        </p:txBody>
      </p:sp>
    </p:spTree>
    <p:extLst>
      <p:ext uri="{BB962C8B-B14F-4D97-AF65-F5344CB8AC3E}">
        <p14:creationId xmlns:p14="http://schemas.microsoft.com/office/powerpoint/2010/main" val="2830348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B9038-77AF-6739-8092-7286E5C943B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F4CD069-0957-BE9B-7B0D-87F1108ED23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AADA30E-691A-5E45-B35E-982AEC8426C7}"/>
              </a:ext>
            </a:extLst>
          </p:cNvPr>
          <p:cNvSpPr>
            <a:spLocks noGrp="1"/>
          </p:cNvSpPr>
          <p:nvPr>
            <p:ph type="body" idx="1"/>
          </p:nvPr>
        </p:nvSpPr>
        <p:spPr/>
        <p:txBody>
          <a:bodyPr/>
          <a:lstStyle/>
          <a:p>
            <a:r>
              <a:rPr lang="en-US" altLang="zh-CN" dirty="0"/>
              <a:t>For acceleration over 2005-2023, we find the sum of contribution can’t match observed GMSL. The Thermosteric acc is and ocean mass sum from glacier and is </a:t>
            </a:r>
            <a:r>
              <a:rPr lang="en-US" altLang="zh-CN" dirty="0" err="1"/>
              <a:t>xxxx</a:t>
            </a:r>
            <a:r>
              <a:rPr lang="en-US" altLang="zh-CN" dirty="0"/>
              <a:t>. The sum of two is much </a:t>
            </a:r>
            <a:r>
              <a:rPr lang="en-US" altLang="zh-CN" dirty="0" err="1"/>
              <a:t>hiu</a:t>
            </a:r>
            <a:endParaRPr lang="zh-CN" altLang="en-US" dirty="0"/>
          </a:p>
        </p:txBody>
      </p:sp>
      <p:sp>
        <p:nvSpPr>
          <p:cNvPr id="4" name="灯片编号占位符 3">
            <a:extLst>
              <a:ext uri="{FF2B5EF4-FFF2-40B4-BE49-F238E27FC236}">
                <a16:creationId xmlns:a16="http://schemas.microsoft.com/office/drawing/2014/main" id="{2C21C8DB-E4B9-B8EF-DD9B-FFA3AA45495E}"/>
              </a:ext>
            </a:extLst>
          </p:cNvPr>
          <p:cNvSpPr>
            <a:spLocks noGrp="1"/>
          </p:cNvSpPr>
          <p:nvPr>
            <p:ph type="sldNum" sz="quarter" idx="5"/>
          </p:nvPr>
        </p:nvSpPr>
        <p:spPr/>
        <p:txBody>
          <a:bodyPr/>
          <a:lstStyle/>
          <a:p>
            <a:fld id="{18F0E115-9905-4E45-9D05-1C6CE7586F7C}" type="slidenum">
              <a:rPr lang="zh-CN" altLang="en-US" smtClean="0"/>
              <a:t>12</a:t>
            </a:fld>
            <a:endParaRPr lang="zh-CN" altLang="en-US"/>
          </a:p>
        </p:txBody>
      </p:sp>
    </p:spTree>
    <p:extLst>
      <p:ext uri="{BB962C8B-B14F-4D97-AF65-F5344CB8AC3E}">
        <p14:creationId xmlns:p14="http://schemas.microsoft.com/office/powerpoint/2010/main" val="2536599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微软雅黑" panose="020B0503020204020204" pitchFamily="34" charset="-122"/>
                <a:ea typeface="微软雅黑" panose="020B0503020204020204" pitchFamily="34" charset="-122"/>
                <a:cs typeface="Arial" panose="020B0604020202020204" pitchFamily="34" charset="0"/>
              </a:rPr>
              <a:t>For example, the updated IAPv4 steric sea level and updated WTC correction can help reduce the residual GMSL budget in terms of trend and acceleration.</a:t>
            </a:r>
          </a:p>
          <a:p>
            <a:endParaRPr lang="zh-CN" altLang="en-US" dirty="0"/>
          </a:p>
        </p:txBody>
      </p:sp>
      <p:sp>
        <p:nvSpPr>
          <p:cNvPr id="4" name="灯片编号占位符 3"/>
          <p:cNvSpPr>
            <a:spLocks noGrp="1"/>
          </p:cNvSpPr>
          <p:nvPr>
            <p:ph type="sldNum" sz="quarter" idx="5"/>
          </p:nvPr>
        </p:nvSpPr>
        <p:spPr/>
        <p:txBody>
          <a:bodyPr/>
          <a:lstStyle/>
          <a:p>
            <a:fld id="{18F0E115-9905-4E45-9D05-1C6CE7586F7C}" type="slidenum">
              <a:rPr lang="zh-CN" altLang="en-US" smtClean="0"/>
              <a:t>13</a:t>
            </a:fld>
            <a:endParaRPr lang="zh-CN" altLang="en-US"/>
          </a:p>
        </p:txBody>
      </p:sp>
    </p:spTree>
    <p:extLst>
      <p:ext uri="{BB962C8B-B14F-4D97-AF65-F5344CB8AC3E}">
        <p14:creationId xmlns:p14="http://schemas.microsoft.com/office/powerpoint/2010/main" val="3950799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微软雅黑" panose="020B0503020204020204" pitchFamily="34" charset="-122"/>
                <a:ea typeface="微软雅黑" panose="020B0503020204020204" pitchFamily="34" charset="-122"/>
                <a:cs typeface="Arial" panose="020B0604020202020204" pitchFamily="34" charset="0"/>
              </a:rPr>
              <a:t>For example, the updated IAPv4 steric sea level and updated WTC correction can help reduce the residual GMSL budget in terms of trend and acceleration.</a:t>
            </a:r>
          </a:p>
          <a:p>
            <a:endParaRPr lang="zh-CN" altLang="en-US" dirty="0"/>
          </a:p>
        </p:txBody>
      </p:sp>
      <p:sp>
        <p:nvSpPr>
          <p:cNvPr id="4" name="灯片编号占位符 3"/>
          <p:cNvSpPr>
            <a:spLocks noGrp="1"/>
          </p:cNvSpPr>
          <p:nvPr>
            <p:ph type="sldNum" sz="quarter" idx="5"/>
          </p:nvPr>
        </p:nvSpPr>
        <p:spPr/>
        <p:txBody>
          <a:bodyPr/>
          <a:lstStyle/>
          <a:p>
            <a:fld id="{18F0E115-9905-4E45-9D05-1C6CE7586F7C}" type="slidenum">
              <a:rPr lang="zh-CN" altLang="en-US" smtClean="0"/>
              <a:t>14</a:t>
            </a:fld>
            <a:endParaRPr lang="zh-CN" altLang="en-US"/>
          </a:p>
        </p:txBody>
      </p:sp>
    </p:spTree>
    <p:extLst>
      <p:ext uri="{BB962C8B-B14F-4D97-AF65-F5344CB8AC3E}">
        <p14:creationId xmlns:p14="http://schemas.microsoft.com/office/powerpoint/2010/main" val="395079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B2795-1A73-E4BA-B790-DBED9B31B4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12D9B4B-9486-0785-A2A9-0D1EE82AB8D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8FD7838-903D-2EA1-8A16-0DEF855D6551}"/>
              </a:ext>
            </a:extLst>
          </p:cNvPr>
          <p:cNvSpPr>
            <a:spLocks noGrp="1"/>
          </p:cNvSpPr>
          <p:nvPr>
            <p:ph type="body" idx="1"/>
          </p:nvPr>
        </p:nvSpPr>
        <p:spPr/>
        <p:txBody>
          <a:bodyPr/>
          <a:lstStyle/>
          <a:p>
            <a:r>
              <a:rPr lang="en-US" altLang="zh-CN" dirty="0"/>
              <a:t>The major contribution of global mean sea level is </a:t>
            </a:r>
            <a:r>
              <a:rPr lang="en-US" altLang="zh-CN" dirty="0" err="1"/>
              <a:t>unravelled</a:t>
            </a:r>
            <a:r>
              <a:rPr lang="en-US" altLang="zh-CN" dirty="0"/>
              <a:t> in the past studies. The contributions include Greenland ice </a:t>
            </a:r>
            <a:r>
              <a:rPr lang="en-US" altLang="zh-CN" dirty="0" err="1"/>
              <a:t>sheet,XXXXXXXXX</a:t>
            </a:r>
            <a:r>
              <a:rPr lang="en-US" altLang="zh-CN" dirty="0"/>
              <a:t>. And we can explain why sea level rise combining estimates of these components. The right figure is from IPCC AR6</a:t>
            </a:r>
            <a:r>
              <a:rPr lang="zh-CN" altLang="en-US" dirty="0"/>
              <a:t>，</a:t>
            </a:r>
            <a:r>
              <a:rPr lang="en-US" altLang="zh-CN" dirty="0"/>
              <a:t>which summary the GMSL budget in past effort. The different color </a:t>
            </a:r>
            <a:r>
              <a:rPr lang="en-US" altLang="zh-CN" dirty="0" err="1"/>
              <a:t>countrf</a:t>
            </a:r>
            <a:r>
              <a:rPr lang="en-US" altLang="zh-CN" dirty="0"/>
              <a:t> represent different component. And the black line is GMSL changes. Although the sum of contributions matches the observed GMSL within uncertainty, there remains a substantial residual between the observed GMSL and the sum of the components: 0.33 mm yr⁻¹ over 1971–2018, which is larger than the contribution from the ice sheets alone. So the budget is incomplete.</a:t>
            </a:r>
            <a:endParaRPr lang="zh-CN" altLang="en-US" dirty="0"/>
          </a:p>
        </p:txBody>
      </p:sp>
      <p:sp>
        <p:nvSpPr>
          <p:cNvPr id="4" name="灯片编号占位符 3">
            <a:extLst>
              <a:ext uri="{FF2B5EF4-FFF2-40B4-BE49-F238E27FC236}">
                <a16:creationId xmlns:a16="http://schemas.microsoft.com/office/drawing/2014/main" id="{49B1E390-6A79-7DD4-601E-D14EEA65111B}"/>
              </a:ext>
            </a:extLst>
          </p:cNvPr>
          <p:cNvSpPr>
            <a:spLocks noGrp="1"/>
          </p:cNvSpPr>
          <p:nvPr>
            <p:ph type="sldNum" sz="quarter" idx="5"/>
          </p:nvPr>
        </p:nvSpPr>
        <p:spPr/>
        <p:txBody>
          <a:bodyPr/>
          <a:lstStyle/>
          <a:p>
            <a:fld id="{18F0E115-9905-4E45-9D05-1C6CE7586F7C}" type="slidenum">
              <a:rPr lang="zh-CN" altLang="en-US" smtClean="0"/>
              <a:t>2</a:t>
            </a:fld>
            <a:endParaRPr lang="zh-CN" altLang="en-US"/>
          </a:p>
        </p:txBody>
      </p:sp>
    </p:spTree>
    <p:extLst>
      <p:ext uri="{BB962C8B-B14F-4D97-AF65-F5344CB8AC3E}">
        <p14:creationId xmlns:p14="http://schemas.microsoft.com/office/powerpoint/2010/main" val="514941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29521-A922-E837-1C21-AC4A8B400A2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141F6CA-F12B-DAC5-3456-A71717B457E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6174B50-DE74-20ED-E575-5AB6AD40DB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Actually, the trend of GMSL isn’t constant. The</a:t>
            </a:r>
            <a:r>
              <a:rPr lang="zh-CN" altLang="en-US" dirty="0"/>
              <a:t> </a:t>
            </a:r>
            <a:r>
              <a:rPr lang="en-US" altLang="zh-CN" dirty="0"/>
              <a:t>trend is increasing after 1960. So we said GMSL is accelerated.</a:t>
            </a:r>
            <a:r>
              <a:rPr lang="zh-CN" altLang="en-US" dirty="0"/>
              <a:t> </a:t>
            </a:r>
            <a:r>
              <a:rPr lang="en-US" altLang="zh-CN" dirty="0"/>
              <a:t> Also</a:t>
            </a:r>
            <a:r>
              <a:rPr lang="zh-CN" altLang="en-US" dirty="0"/>
              <a:t>，</a:t>
            </a:r>
            <a:r>
              <a:rPr lang="en-US" altLang="zh-CN" dirty="0"/>
              <a:t>the observation indicates ocean warming, Greenland ice sheet melting and </a:t>
            </a:r>
            <a:r>
              <a:rPr lang="en-US" altLang="zh-CN" dirty="0" err="1"/>
              <a:t>Glaicer</a:t>
            </a:r>
            <a:r>
              <a:rPr lang="en-US" altLang="zh-CN" dirty="0"/>
              <a:t> melting is accelerated. </a:t>
            </a:r>
            <a:r>
              <a:rPr lang="en-US" altLang="zh-CN" sz="1200" b="1" dirty="0">
                <a:latin typeface="Arial" panose="020B0604020202020204" pitchFamily="34" charset="0"/>
                <a:cs typeface="Arial" panose="020B0604020202020204" pitchFamily="34" charset="0"/>
              </a:rPr>
              <a:t>However, </a:t>
            </a:r>
            <a:r>
              <a:rPr lang="en-US" altLang="zh-CN" sz="1200" b="1" dirty="0">
                <a:solidFill>
                  <a:srgbClr val="FF0000"/>
                </a:solidFill>
                <a:latin typeface="Arial" panose="020B0604020202020204" pitchFamily="34" charset="0"/>
                <a:cs typeface="Arial" panose="020B0604020202020204" pitchFamily="34" charset="0"/>
              </a:rPr>
              <a:t>how these contributions contribute to GMSL acceleration remains unclear</a:t>
            </a:r>
            <a:r>
              <a:rPr lang="en-US" altLang="zh-CN" sz="1200" b="1" dirty="0">
                <a:latin typeface="Arial" panose="020B0604020202020204" pitchFamily="34" charset="0"/>
                <a:cs typeface="Arial" panose="020B0604020202020204" pitchFamily="34" charset="0"/>
              </a:rPr>
              <a:t>.</a:t>
            </a:r>
            <a:endParaRPr lang="zh-CN" altLang="en-US" sz="1200" b="1" dirty="0">
              <a:latin typeface="Arial" panose="020B0604020202020204" pitchFamily="34" charset="0"/>
              <a:cs typeface="Arial" panose="020B0604020202020204" pitchFamily="34" charset="0"/>
            </a:endParaRPr>
          </a:p>
          <a:p>
            <a:endParaRPr lang="zh-CN" altLang="en-US" dirty="0"/>
          </a:p>
        </p:txBody>
      </p:sp>
      <p:sp>
        <p:nvSpPr>
          <p:cNvPr id="4" name="灯片编号占位符 3">
            <a:extLst>
              <a:ext uri="{FF2B5EF4-FFF2-40B4-BE49-F238E27FC236}">
                <a16:creationId xmlns:a16="http://schemas.microsoft.com/office/drawing/2014/main" id="{BFAE7D9A-CFDC-AD30-C3F1-0D5EAE1B9835}"/>
              </a:ext>
            </a:extLst>
          </p:cNvPr>
          <p:cNvSpPr>
            <a:spLocks noGrp="1"/>
          </p:cNvSpPr>
          <p:nvPr>
            <p:ph type="sldNum" sz="quarter" idx="5"/>
          </p:nvPr>
        </p:nvSpPr>
        <p:spPr/>
        <p:txBody>
          <a:bodyPr/>
          <a:lstStyle/>
          <a:p>
            <a:fld id="{18F0E115-9905-4E45-9D05-1C6CE7586F7C}" type="slidenum">
              <a:rPr lang="zh-CN" altLang="en-US" smtClean="0"/>
              <a:t>3</a:t>
            </a:fld>
            <a:endParaRPr lang="zh-CN" altLang="en-US"/>
          </a:p>
        </p:txBody>
      </p:sp>
    </p:spTree>
    <p:extLst>
      <p:ext uri="{BB962C8B-B14F-4D97-AF65-F5344CB8AC3E}">
        <p14:creationId xmlns:p14="http://schemas.microsoft.com/office/powerpoint/2010/main" val="2502208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5657-CA65-F759-7D74-DFC3869D0AC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86A527A-7430-D949-0D75-6AE8A95A987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ED21A24-E77C-ECC3-1F74-242C67D9C57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FE199B7-7867-F7BC-64C1-FFF2F7392E2E}"/>
              </a:ext>
            </a:extLst>
          </p:cNvPr>
          <p:cNvSpPr>
            <a:spLocks noGrp="1"/>
          </p:cNvSpPr>
          <p:nvPr>
            <p:ph type="sldNum" sz="quarter" idx="5"/>
          </p:nvPr>
        </p:nvSpPr>
        <p:spPr/>
        <p:txBody>
          <a:bodyPr/>
          <a:lstStyle/>
          <a:p>
            <a:fld id="{18F0E115-9905-4E45-9D05-1C6CE7586F7C}" type="slidenum">
              <a:rPr lang="zh-CN" altLang="en-US" smtClean="0"/>
              <a:t>4</a:t>
            </a:fld>
            <a:endParaRPr lang="zh-CN" altLang="en-US"/>
          </a:p>
        </p:txBody>
      </p:sp>
    </p:spTree>
    <p:extLst>
      <p:ext uri="{BB962C8B-B14F-4D97-AF65-F5344CB8AC3E}">
        <p14:creationId xmlns:p14="http://schemas.microsoft.com/office/powerpoint/2010/main" val="253196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First,</a:t>
            </a:r>
            <a:r>
              <a:rPr lang="zh-CN" altLang="en-US" dirty="0"/>
              <a:t> </a:t>
            </a:r>
            <a:r>
              <a:rPr lang="en-US" altLang="zh-CN" dirty="0"/>
              <a:t>we</a:t>
            </a:r>
            <a:r>
              <a:rPr lang="zh-CN" altLang="en-US" dirty="0"/>
              <a:t> </a:t>
            </a:r>
            <a:r>
              <a:rPr lang="en-US" altLang="zh-CN" dirty="0"/>
              <a:t>give a brief introduction about improved estimate of ocean temperature</a:t>
            </a:r>
            <a:r>
              <a:rPr lang="zh-CN" altLang="en-US" dirty="0"/>
              <a:t>，</a:t>
            </a:r>
            <a:r>
              <a:rPr lang="en-US" altLang="zh-CN" dirty="0"/>
              <a:t>IAPv4. </a:t>
            </a:r>
            <a:r>
              <a:rPr lang="en-US" altLang="zh-CN" sz="1800" b="0" i="0" u="none" strike="noStrike" baseline="0" dirty="0">
                <a:latin typeface="NimbusRomNo9L-Regu"/>
              </a:rPr>
              <a:t>It accounts for recent developments in raw observation data quality control (QC) bias correction and horizontal interpolation. </a:t>
            </a:r>
          </a:p>
          <a:p>
            <a:pPr marL="342900" indent="-342900" algn="l">
              <a:buAutoNum type="arabicParenR"/>
            </a:pPr>
            <a:r>
              <a:rPr lang="en-US" altLang="zh-CN" sz="1800" b="0" i="0" u="none" strike="noStrike" baseline="0" dirty="0">
                <a:latin typeface="NimbusRomNo9L-Regu"/>
              </a:rPr>
              <a:t>There is </a:t>
            </a:r>
            <a:r>
              <a:rPr lang="en-US" altLang="zh-CN" sz="1800" b="0" i="0" u="none" strike="noStrike" baseline="0" dirty="0">
                <a:solidFill>
                  <a:srgbClr val="000000"/>
                </a:solidFill>
                <a:latin typeface="Arial" panose="020B0604020202020204" pitchFamily="34" charset="0"/>
              </a:rPr>
              <a:t>spurious </a:t>
            </a:r>
            <a:r>
              <a:rPr lang="en-US" altLang="zh-CN" sz="1800" b="0" i="0" u="none" strike="noStrike" baseline="0" dirty="0">
                <a:latin typeface="NimbusRomNo9L-Regu"/>
              </a:rPr>
              <a:t>data in </a:t>
            </a:r>
            <a:r>
              <a:rPr lang="en-US" altLang="zh-CN" sz="1800" b="0" i="0" u="none" strike="noStrike" baseline="0" dirty="0" err="1">
                <a:latin typeface="NimbusRomNo9L-Regu"/>
              </a:rPr>
              <a:t>intial</a:t>
            </a:r>
            <a:r>
              <a:rPr lang="en-US" altLang="zh-CN" sz="1800" b="0" i="0" u="none" strike="noStrike" baseline="0" dirty="0">
                <a:latin typeface="NimbusRomNo9L-Regu"/>
              </a:rPr>
              <a:t> observation. Tradition method use a constant threshold to identify </a:t>
            </a:r>
            <a:r>
              <a:rPr lang="en-US" altLang="zh-CN" sz="1800" b="0" i="0" u="none" strike="noStrike" baseline="0" dirty="0">
                <a:solidFill>
                  <a:srgbClr val="000000"/>
                </a:solidFill>
                <a:latin typeface="Arial" panose="020B0604020202020204" pitchFamily="34" charset="0"/>
              </a:rPr>
              <a:t>spurious </a:t>
            </a:r>
            <a:r>
              <a:rPr lang="en-US" altLang="zh-CN" sz="1800" b="0" i="0" u="none" strike="noStrike" baseline="0" dirty="0">
                <a:latin typeface="NimbusRomNo9L-Regu"/>
              </a:rPr>
              <a:t>data. This method neglect ocean warming in threshold and eliminate some real data . We use a time-</a:t>
            </a:r>
            <a:r>
              <a:rPr lang="en-US" altLang="zh-CN" sz="1800" b="0" i="0" u="none" strike="noStrike" baseline="0" dirty="0" err="1">
                <a:latin typeface="NimbusRomNo9L-Regu"/>
              </a:rPr>
              <a:t>varing</a:t>
            </a:r>
            <a:r>
              <a:rPr lang="en-US" altLang="zh-CN" sz="1800" b="0" i="0" u="none" strike="noStrike" baseline="0" dirty="0">
                <a:latin typeface="NimbusRomNo9L-Regu"/>
              </a:rPr>
              <a:t> </a:t>
            </a:r>
            <a:r>
              <a:rPr lang="en-US" altLang="zh-CN" sz="1200" b="0" i="0" u="none" strike="noStrike" baseline="0" dirty="0">
                <a:latin typeface="NimbusRomNo9L-Regu"/>
              </a:rPr>
              <a:t>threshold to check data and find a stronger trend than it by 8%.</a:t>
            </a:r>
          </a:p>
          <a:p>
            <a:pPr marL="228600" indent="-228600" algn="l">
              <a:buAutoNum type="arabicParenR"/>
            </a:pPr>
            <a:r>
              <a:rPr lang="en-US" altLang="zh-CN" sz="1800" b="0" i="0" u="none" strike="noStrike" baseline="0" dirty="0">
                <a:solidFill>
                  <a:srgbClr val="000000"/>
                </a:solidFill>
                <a:latin typeface="Arial" panose="020B0604020202020204" pitchFamily="34" charset="0"/>
              </a:rPr>
              <a:t>We find that there are systemic bias in certain observation instrument. And we do bias correction in popular instrument including XBT</a:t>
            </a:r>
            <a:r>
              <a:rPr lang="zh-CN" altLang="en-US" sz="1800" b="0" i="0" u="none" strike="noStrike" baseline="0" dirty="0">
                <a:solidFill>
                  <a:srgbClr val="000000"/>
                </a:solidFill>
                <a:latin typeface="Arial" panose="020B0604020202020204" pitchFamily="34" charset="0"/>
              </a:rPr>
              <a:t>，</a:t>
            </a:r>
            <a:r>
              <a:rPr lang="en-US" altLang="zh-CN" sz="1800" b="0" i="0" u="none" strike="noStrike" baseline="0" dirty="0">
                <a:solidFill>
                  <a:srgbClr val="000000"/>
                </a:solidFill>
                <a:latin typeface="Arial" panose="020B0604020202020204" pitchFamily="34" charset="0"/>
              </a:rPr>
              <a:t>MBT Bottle and APB.</a:t>
            </a:r>
          </a:p>
          <a:p>
            <a:pPr marL="228600" indent="-228600" algn="l">
              <a:buAutoNum type="arabicParenR"/>
            </a:pPr>
            <a:r>
              <a:rPr lang="en-US" altLang="zh-CN" sz="1800" b="0" i="0" u="none" strike="noStrike" baseline="0" dirty="0">
                <a:solidFill>
                  <a:srgbClr val="000000"/>
                </a:solidFill>
                <a:latin typeface="Arial" panose="020B0604020202020204" pitchFamily="34" charset="0"/>
              </a:rPr>
              <a:t>The interpolate method is also improved. The tradition </a:t>
            </a:r>
            <a:r>
              <a:rPr lang="en-US" altLang="zh-CN" sz="1800" b="0" i="0" u="none" strike="noStrike" baseline="0" dirty="0" err="1">
                <a:solidFill>
                  <a:srgbClr val="000000"/>
                </a:solidFill>
                <a:latin typeface="Arial" panose="020B0604020202020204" pitchFamily="34" charset="0"/>
              </a:rPr>
              <a:t>interpolte</a:t>
            </a:r>
            <a:r>
              <a:rPr lang="en-US" altLang="zh-CN" sz="1800" b="0" i="0" u="none" strike="noStrike" baseline="0" dirty="0">
                <a:solidFill>
                  <a:srgbClr val="000000"/>
                </a:solidFill>
                <a:latin typeface="Arial" panose="020B0604020202020204" pitchFamily="34" charset="0"/>
              </a:rPr>
              <a:t> method follow “no observation no changes”. However, we find the changes in area without observation can be reconstructed by remote observation and climate model.</a:t>
            </a:r>
            <a:endParaRPr lang="zh-CN" altLang="en-US" dirty="0"/>
          </a:p>
        </p:txBody>
      </p:sp>
      <p:sp>
        <p:nvSpPr>
          <p:cNvPr id="4" name="灯片编号占位符 3"/>
          <p:cNvSpPr>
            <a:spLocks noGrp="1"/>
          </p:cNvSpPr>
          <p:nvPr>
            <p:ph type="sldNum" sz="quarter" idx="5"/>
          </p:nvPr>
        </p:nvSpPr>
        <p:spPr/>
        <p:txBody>
          <a:bodyPr/>
          <a:lstStyle/>
          <a:p>
            <a:fld id="{18F0E115-9905-4E45-9D05-1C6CE7586F7C}" type="slidenum">
              <a:rPr lang="zh-CN" altLang="en-US" smtClean="0"/>
              <a:t>5</a:t>
            </a:fld>
            <a:endParaRPr lang="zh-CN" altLang="en-US"/>
          </a:p>
        </p:txBody>
      </p:sp>
    </p:spTree>
    <p:extLst>
      <p:ext uri="{BB962C8B-B14F-4D97-AF65-F5344CB8AC3E}">
        <p14:creationId xmlns:p14="http://schemas.microsoft.com/office/powerpoint/2010/main" val="3415494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95E75-33EB-142D-F45A-7C7A2FD765A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13B9364-4C64-5D24-92CF-8E61F2A3493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876C897-C80A-D56B-3DCA-15A42E7907DC}"/>
              </a:ext>
            </a:extLst>
          </p:cNvPr>
          <p:cNvSpPr>
            <a:spLocks noGrp="1"/>
          </p:cNvSpPr>
          <p:nvPr>
            <p:ph type="body" idx="1"/>
          </p:nvPr>
        </p:nvSpPr>
        <p:spPr/>
        <p:txBody>
          <a:bodyPr/>
          <a:lstStyle/>
          <a:p>
            <a:r>
              <a:rPr lang="en-US" altLang="zh-CN" dirty="0"/>
              <a:t>Here is the results of IAPv4 data and other data contributed to IPCC AR6. Accounting for bias correction and interpolating method, IAPv4 data shows </a:t>
            </a:r>
            <a:r>
              <a:rPr lang="en-US" altLang="zh-CN" dirty="0" err="1"/>
              <a:t>stonger</a:t>
            </a:r>
            <a:r>
              <a:rPr lang="en-US" altLang="zh-CN" dirty="0"/>
              <a:t> trend than many available estimate.</a:t>
            </a:r>
            <a:r>
              <a:rPr lang="zh-CN" altLang="en-US" dirty="0"/>
              <a:t> </a:t>
            </a:r>
            <a:r>
              <a:rPr lang="en-US" altLang="zh-CN" dirty="0"/>
              <a:t>For</a:t>
            </a:r>
            <a:r>
              <a:rPr lang="zh-CN" altLang="en-US" dirty="0"/>
              <a:t> </a:t>
            </a:r>
            <a:r>
              <a:rPr lang="en-US" altLang="zh-CN" dirty="0"/>
              <a:t>example,</a:t>
            </a:r>
            <a:r>
              <a:rPr lang="zh-CN" altLang="en-US" dirty="0"/>
              <a:t> </a:t>
            </a:r>
            <a:r>
              <a:rPr lang="en-US" altLang="zh-CN" dirty="0"/>
              <a:t>higher</a:t>
            </a:r>
            <a:r>
              <a:rPr lang="zh-CN" altLang="en-US" dirty="0"/>
              <a:t> </a:t>
            </a:r>
            <a:r>
              <a:rPr lang="en-US" altLang="zh-CN" dirty="0"/>
              <a:t>by</a:t>
            </a:r>
            <a:r>
              <a:rPr lang="zh-CN" altLang="en-US" dirty="0"/>
              <a:t> </a:t>
            </a:r>
            <a:r>
              <a:rPr lang="en-US" altLang="zh-CN" dirty="0"/>
              <a:t>0.15</a:t>
            </a:r>
            <a:r>
              <a:rPr lang="zh-CN" altLang="en-US" dirty="0"/>
              <a:t> </a:t>
            </a:r>
            <a:r>
              <a:rPr lang="en-US" altLang="zh-CN" dirty="0"/>
              <a:t>mm</a:t>
            </a:r>
            <a:r>
              <a:rPr lang="zh-CN" altLang="en-US" dirty="0"/>
              <a:t> </a:t>
            </a:r>
            <a:r>
              <a:rPr lang="en-US" altLang="zh-CN" dirty="0"/>
              <a:t>yr-1 than mean of three estimate over 2005-2023. And steric sea level show acceleration in all</a:t>
            </a:r>
            <a:r>
              <a:rPr lang="zh-CN" altLang="en-US" dirty="0"/>
              <a:t> </a:t>
            </a:r>
            <a:r>
              <a:rPr lang="en-US" altLang="zh-CN" dirty="0" err="1"/>
              <a:t>analysised</a:t>
            </a:r>
            <a:r>
              <a:rPr lang="en-US" altLang="zh-CN" dirty="0"/>
              <a:t> period, although is no </a:t>
            </a:r>
            <a:r>
              <a:rPr lang="en-US" altLang="zh-CN" dirty="0" err="1"/>
              <a:t>siginicant</a:t>
            </a:r>
            <a:r>
              <a:rPr lang="en-US" altLang="zh-CN" dirty="0"/>
              <a:t> over 1993-2023. </a:t>
            </a:r>
            <a:endParaRPr lang="zh-CN" altLang="en-US" dirty="0"/>
          </a:p>
        </p:txBody>
      </p:sp>
      <p:sp>
        <p:nvSpPr>
          <p:cNvPr id="4" name="灯片编号占位符 3">
            <a:extLst>
              <a:ext uri="{FF2B5EF4-FFF2-40B4-BE49-F238E27FC236}">
                <a16:creationId xmlns:a16="http://schemas.microsoft.com/office/drawing/2014/main" id="{AAD903F3-33AA-3524-682E-8D89E5176760}"/>
              </a:ext>
            </a:extLst>
          </p:cNvPr>
          <p:cNvSpPr>
            <a:spLocks noGrp="1"/>
          </p:cNvSpPr>
          <p:nvPr>
            <p:ph type="sldNum" sz="quarter" idx="5"/>
          </p:nvPr>
        </p:nvSpPr>
        <p:spPr/>
        <p:txBody>
          <a:bodyPr/>
          <a:lstStyle/>
          <a:p>
            <a:fld id="{18F0E115-9905-4E45-9D05-1C6CE7586F7C}" type="slidenum">
              <a:rPr lang="zh-CN" altLang="en-US" smtClean="0"/>
              <a:t>6</a:t>
            </a:fld>
            <a:endParaRPr lang="zh-CN" altLang="en-US"/>
          </a:p>
        </p:txBody>
      </p:sp>
    </p:spTree>
    <p:extLst>
      <p:ext uri="{BB962C8B-B14F-4D97-AF65-F5344CB8AC3E}">
        <p14:creationId xmlns:p14="http://schemas.microsoft.com/office/powerpoint/2010/main" val="2354414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016C6-606A-20A6-044A-0DEA23B0FAD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0A40F9F-9C4A-B326-8C5D-4A753961249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610DE78-4CD8-A16D-2ADB-36578CE4B077}"/>
              </a:ext>
            </a:extLst>
          </p:cNvPr>
          <p:cNvSpPr>
            <a:spLocks noGrp="1"/>
          </p:cNvSpPr>
          <p:nvPr>
            <p:ph type="body" idx="1"/>
          </p:nvPr>
        </p:nvSpPr>
        <p:spPr/>
        <p:txBody>
          <a:bodyPr/>
          <a:lstStyle/>
          <a:p>
            <a:r>
              <a:rPr lang="en-US" altLang="zh-CN" dirty="0"/>
              <a:t>Here is the new estimate of observed GMSL. We use </a:t>
            </a:r>
            <a:r>
              <a:rPr lang="en-US" altLang="zh-CN" dirty="0" err="1"/>
              <a:t>Dangerdorf</a:t>
            </a:r>
            <a:r>
              <a:rPr lang="en-US" altLang="zh-CN" dirty="0"/>
              <a:t> 2024 and altimetry after updated wet T C in our study. </a:t>
            </a:r>
            <a:r>
              <a:rPr lang="en-US" altLang="zh-CN" dirty="0" err="1"/>
              <a:t>Dangerdorf</a:t>
            </a:r>
            <a:r>
              <a:rPr lang="en-US" altLang="zh-CN" dirty="0"/>
              <a:t> 2024 updated tide </a:t>
            </a:r>
            <a:r>
              <a:rPr lang="en-US" altLang="zh-CN" dirty="0" err="1"/>
              <a:t>guage</a:t>
            </a:r>
            <a:r>
              <a:rPr lang="en-US" altLang="zh-CN" dirty="0"/>
              <a:t> reconstruction into 2021 and constraint GMSL with altimetry and dynamical progress. The trend is a litter lower than previous studies. The W T C is identified drift in Jason-3 satellite. The updated WTC method reduces trend 0.08 and acceleration by . And we find the acceleration in all </a:t>
            </a:r>
            <a:r>
              <a:rPr lang="en-US" altLang="zh-CN" dirty="0" err="1"/>
              <a:t>anaylised</a:t>
            </a:r>
            <a:r>
              <a:rPr lang="en-US" altLang="zh-CN" dirty="0"/>
              <a:t> periods is consistent within uncertainty after better process of data.</a:t>
            </a:r>
            <a:endParaRPr lang="zh-CN" altLang="en-US" dirty="0"/>
          </a:p>
        </p:txBody>
      </p:sp>
      <p:sp>
        <p:nvSpPr>
          <p:cNvPr id="4" name="灯片编号占位符 3">
            <a:extLst>
              <a:ext uri="{FF2B5EF4-FFF2-40B4-BE49-F238E27FC236}">
                <a16:creationId xmlns:a16="http://schemas.microsoft.com/office/drawing/2014/main" id="{86233C64-641B-334F-7180-94ACA02372EC}"/>
              </a:ext>
            </a:extLst>
          </p:cNvPr>
          <p:cNvSpPr>
            <a:spLocks noGrp="1"/>
          </p:cNvSpPr>
          <p:nvPr>
            <p:ph type="sldNum" sz="quarter" idx="5"/>
          </p:nvPr>
        </p:nvSpPr>
        <p:spPr/>
        <p:txBody>
          <a:bodyPr/>
          <a:lstStyle/>
          <a:p>
            <a:fld id="{18F0E115-9905-4E45-9D05-1C6CE7586F7C}" type="slidenum">
              <a:rPr lang="zh-CN" altLang="en-US" smtClean="0"/>
              <a:t>7</a:t>
            </a:fld>
            <a:endParaRPr lang="zh-CN" altLang="en-US"/>
          </a:p>
        </p:txBody>
      </p:sp>
    </p:spTree>
    <p:extLst>
      <p:ext uri="{BB962C8B-B14F-4D97-AF65-F5344CB8AC3E}">
        <p14:creationId xmlns:p14="http://schemas.microsoft.com/office/powerpoint/2010/main" val="366778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0" i="0" u="none" strike="noStrike" baseline="0" dirty="0">
                <a:solidFill>
                  <a:srgbClr val="000000"/>
                </a:solidFill>
                <a:latin typeface="Arial" panose="020B0604020202020204" pitchFamily="34" charset="0"/>
              </a:rPr>
              <a:t>Recently, multiple issues have been resolved in sea level and related </a:t>
            </a:r>
            <a:r>
              <a:rPr lang="en-US" altLang="zh-CN" sz="1800" b="0" i="0" u="none" strike="noStrike" baseline="0" dirty="0" err="1">
                <a:solidFill>
                  <a:srgbClr val="000000"/>
                </a:solidFill>
                <a:latin typeface="Arial" panose="020B0604020202020204" pitchFamily="34" charset="0"/>
              </a:rPr>
              <a:t>contributiuon</a:t>
            </a:r>
            <a:r>
              <a:rPr lang="en-US" altLang="zh-CN" sz="1800" b="0" i="0" u="none" strike="noStrike" baseline="0" dirty="0">
                <a:solidFill>
                  <a:srgbClr val="000000"/>
                </a:solidFill>
                <a:latin typeface="Arial" panose="020B0604020202020204" pitchFamily="34" charset="0"/>
              </a:rPr>
              <a:t> dataset. What remains open is the extent to which these independent developments decrease the misfit and contribute to a better closure of GMSL budget? We use these dataset to reassess the budget of GMSL rise in terms of trends and accelerations.</a:t>
            </a:r>
            <a:endParaRPr lang="zh-CN" altLang="en-US" dirty="0"/>
          </a:p>
        </p:txBody>
      </p:sp>
      <p:sp>
        <p:nvSpPr>
          <p:cNvPr id="4" name="灯片编号占位符 3"/>
          <p:cNvSpPr>
            <a:spLocks noGrp="1"/>
          </p:cNvSpPr>
          <p:nvPr>
            <p:ph type="sldNum" sz="quarter" idx="5"/>
          </p:nvPr>
        </p:nvSpPr>
        <p:spPr/>
        <p:txBody>
          <a:bodyPr/>
          <a:lstStyle/>
          <a:p>
            <a:fld id="{18F0E115-9905-4E45-9D05-1C6CE7586F7C}" type="slidenum">
              <a:rPr lang="zh-CN" altLang="en-US" smtClean="0"/>
              <a:t>8</a:t>
            </a:fld>
            <a:endParaRPr lang="zh-CN" altLang="en-US"/>
          </a:p>
        </p:txBody>
      </p:sp>
    </p:spTree>
    <p:extLst>
      <p:ext uri="{BB962C8B-B14F-4D97-AF65-F5344CB8AC3E}">
        <p14:creationId xmlns:p14="http://schemas.microsoft.com/office/powerpoint/2010/main" val="260956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Here is the trend budget. The black bar is , the grey bar is . We found the trend is increase from 1.86 since 1960 to 3.81 since 2005. And The gaps between observed GMSL and sum of contributions is small.</a:t>
            </a:r>
            <a:endParaRPr lang="zh-CN" altLang="en-US" b="0" dirty="0"/>
          </a:p>
        </p:txBody>
      </p:sp>
      <p:sp>
        <p:nvSpPr>
          <p:cNvPr id="4" name="灯片编号占位符 3"/>
          <p:cNvSpPr>
            <a:spLocks noGrp="1"/>
          </p:cNvSpPr>
          <p:nvPr>
            <p:ph type="sldNum" sz="quarter" idx="5"/>
          </p:nvPr>
        </p:nvSpPr>
        <p:spPr/>
        <p:txBody>
          <a:bodyPr/>
          <a:lstStyle/>
          <a:p>
            <a:fld id="{18F0E115-9905-4E45-9D05-1C6CE7586F7C}" type="slidenum">
              <a:rPr lang="zh-CN" altLang="en-US" smtClean="0"/>
              <a:t>9</a:t>
            </a:fld>
            <a:endParaRPr lang="zh-CN" altLang="en-US"/>
          </a:p>
        </p:txBody>
      </p:sp>
    </p:spTree>
    <p:extLst>
      <p:ext uri="{BB962C8B-B14F-4D97-AF65-F5344CB8AC3E}">
        <p14:creationId xmlns:p14="http://schemas.microsoft.com/office/powerpoint/2010/main" val="1193211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7C0B3E-B0C6-4EBE-8E4C-1AB84746F299}"/>
              </a:ext>
            </a:extLst>
          </p:cNvPr>
          <p:cNvSpPr>
            <a:spLocks noGrp="1"/>
          </p:cNvSpPr>
          <p:nvPr>
            <p:ph type="ctrTitle"/>
          </p:nvPr>
        </p:nvSpPr>
        <p:spPr>
          <a:xfrm>
            <a:off x="1524000" y="1122363"/>
            <a:ext cx="9144000" cy="2387600"/>
          </a:xfrm>
        </p:spPr>
        <p:txBody>
          <a:bodyPr anchor="b"/>
          <a:lstStyle>
            <a:lvl1pPr algn="ctr">
              <a:defRPr sz="6000">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id="{C0A6B6AE-AE3D-49A4-B338-ACE782699F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a:extLst>
              <a:ext uri="{FF2B5EF4-FFF2-40B4-BE49-F238E27FC236}">
                <a16:creationId xmlns:a16="http://schemas.microsoft.com/office/drawing/2014/main" id="{9B072F36-6C54-42A0-81AC-46033FD541FF}"/>
              </a:ext>
            </a:extLst>
          </p:cNvPr>
          <p:cNvSpPr>
            <a:spLocks noGrp="1"/>
          </p:cNvSpPr>
          <p:nvPr>
            <p:ph type="dt" sz="half" idx="10"/>
          </p:nvPr>
        </p:nvSpPr>
        <p:spPr/>
        <p:txBody>
          <a:bodyPr/>
          <a:lstStyle/>
          <a:p>
            <a:fld id="{C7396388-6384-4B2F-B1AA-73488E4A2B62}" type="datetimeFigureOut">
              <a:rPr lang="zh-CN" altLang="en-US" smtClean="0"/>
              <a:t>2025-04-25</a:t>
            </a:fld>
            <a:endParaRPr lang="zh-CN" altLang="en-US"/>
          </a:p>
        </p:txBody>
      </p:sp>
      <p:sp>
        <p:nvSpPr>
          <p:cNvPr id="5" name="页脚占位符 4">
            <a:extLst>
              <a:ext uri="{FF2B5EF4-FFF2-40B4-BE49-F238E27FC236}">
                <a16:creationId xmlns:a16="http://schemas.microsoft.com/office/drawing/2014/main" id="{D6EA27EC-F6C2-4700-BE2E-37A40DEF25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1382A8D-B66C-4DC1-A951-BFFB8EF72C51}"/>
              </a:ext>
            </a:extLst>
          </p:cNvPr>
          <p:cNvSpPr>
            <a:spLocks noGrp="1"/>
          </p:cNvSpPr>
          <p:nvPr>
            <p:ph type="sldNum" sz="quarter" idx="12"/>
          </p:nvPr>
        </p:nvSpPr>
        <p:spPr/>
        <p:txBody>
          <a:bodyPr/>
          <a:lstStyle/>
          <a:p>
            <a:fld id="{65DB72AE-3E96-4134-B957-4EDF0F984139}" type="slidenum">
              <a:rPr lang="zh-CN" altLang="en-US" smtClean="0"/>
              <a:t>‹#›</a:t>
            </a:fld>
            <a:endParaRPr lang="zh-CN" altLang="en-US"/>
          </a:p>
        </p:txBody>
      </p:sp>
    </p:spTree>
    <p:extLst>
      <p:ext uri="{BB962C8B-B14F-4D97-AF65-F5344CB8AC3E}">
        <p14:creationId xmlns:p14="http://schemas.microsoft.com/office/powerpoint/2010/main" val="3945150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4BE7E-5FB4-425E-B245-DB84159C3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7AF21E-9ED2-4E00-830E-6790FCD377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63141D6-7F47-4872-947B-05C8F64C02E6}"/>
              </a:ext>
            </a:extLst>
          </p:cNvPr>
          <p:cNvSpPr>
            <a:spLocks noGrp="1"/>
          </p:cNvSpPr>
          <p:nvPr>
            <p:ph type="dt" sz="half" idx="10"/>
          </p:nvPr>
        </p:nvSpPr>
        <p:spPr/>
        <p:txBody>
          <a:bodyPr/>
          <a:lstStyle/>
          <a:p>
            <a:fld id="{C7396388-6384-4B2F-B1AA-73488E4A2B62}" type="datetimeFigureOut">
              <a:rPr lang="zh-CN" altLang="en-US" smtClean="0"/>
              <a:t>2025-04-25</a:t>
            </a:fld>
            <a:endParaRPr lang="zh-CN" altLang="en-US"/>
          </a:p>
        </p:txBody>
      </p:sp>
      <p:sp>
        <p:nvSpPr>
          <p:cNvPr id="5" name="页脚占位符 4">
            <a:extLst>
              <a:ext uri="{FF2B5EF4-FFF2-40B4-BE49-F238E27FC236}">
                <a16:creationId xmlns:a16="http://schemas.microsoft.com/office/drawing/2014/main" id="{8522D343-D0DB-48D8-9D9A-9B05E21C730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6869B8-E2B1-494F-97DA-59FF41FCC950}"/>
              </a:ext>
            </a:extLst>
          </p:cNvPr>
          <p:cNvSpPr>
            <a:spLocks noGrp="1"/>
          </p:cNvSpPr>
          <p:nvPr>
            <p:ph type="sldNum" sz="quarter" idx="12"/>
          </p:nvPr>
        </p:nvSpPr>
        <p:spPr/>
        <p:txBody>
          <a:bodyPr/>
          <a:lstStyle/>
          <a:p>
            <a:fld id="{65DB72AE-3E96-4134-B957-4EDF0F984139}" type="slidenum">
              <a:rPr lang="zh-CN" altLang="en-US" smtClean="0"/>
              <a:t>‹#›</a:t>
            </a:fld>
            <a:endParaRPr lang="zh-CN" altLang="en-US"/>
          </a:p>
        </p:txBody>
      </p:sp>
    </p:spTree>
    <p:extLst>
      <p:ext uri="{BB962C8B-B14F-4D97-AF65-F5344CB8AC3E}">
        <p14:creationId xmlns:p14="http://schemas.microsoft.com/office/powerpoint/2010/main" val="2210210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61B12C-6A70-4030-982A-C09EB7E8ED0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7251AE-3C46-475A-9F38-339E50ECDB8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DD4EA4E-7CF0-4508-B26D-7DA81766B67E}"/>
              </a:ext>
            </a:extLst>
          </p:cNvPr>
          <p:cNvSpPr>
            <a:spLocks noGrp="1"/>
          </p:cNvSpPr>
          <p:nvPr>
            <p:ph type="dt" sz="half" idx="10"/>
          </p:nvPr>
        </p:nvSpPr>
        <p:spPr/>
        <p:txBody>
          <a:bodyPr/>
          <a:lstStyle/>
          <a:p>
            <a:fld id="{C7396388-6384-4B2F-B1AA-73488E4A2B62}" type="datetimeFigureOut">
              <a:rPr lang="zh-CN" altLang="en-US" smtClean="0"/>
              <a:t>2025-04-25</a:t>
            </a:fld>
            <a:endParaRPr lang="zh-CN" altLang="en-US"/>
          </a:p>
        </p:txBody>
      </p:sp>
      <p:sp>
        <p:nvSpPr>
          <p:cNvPr id="5" name="页脚占位符 4">
            <a:extLst>
              <a:ext uri="{FF2B5EF4-FFF2-40B4-BE49-F238E27FC236}">
                <a16:creationId xmlns:a16="http://schemas.microsoft.com/office/drawing/2014/main" id="{C5853FF3-33D4-4B79-867B-4DF989A3614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71B24-8727-4693-A7F8-532F499620B7}"/>
              </a:ext>
            </a:extLst>
          </p:cNvPr>
          <p:cNvSpPr>
            <a:spLocks noGrp="1"/>
          </p:cNvSpPr>
          <p:nvPr>
            <p:ph type="sldNum" sz="quarter" idx="12"/>
          </p:nvPr>
        </p:nvSpPr>
        <p:spPr/>
        <p:txBody>
          <a:bodyPr/>
          <a:lstStyle/>
          <a:p>
            <a:fld id="{65DB72AE-3E96-4134-B957-4EDF0F984139}" type="slidenum">
              <a:rPr lang="zh-CN" altLang="en-US" smtClean="0"/>
              <a:t>‹#›</a:t>
            </a:fld>
            <a:endParaRPr lang="zh-CN" altLang="en-US"/>
          </a:p>
        </p:txBody>
      </p:sp>
    </p:spTree>
    <p:extLst>
      <p:ext uri="{BB962C8B-B14F-4D97-AF65-F5344CB8AC3E}">
        <p14:creationId xmlns:p14="http://schemas.microsoft.com/office/powerpoint/2010/main" val="2399467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F6FC39-1AC5-4C90-A6AF-3534ED0007D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3A03F17-FBC3-4623-832A-E673C88537F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580595-802A-4451-BFED-66CA9439F06F}"/>
              </a:ext>
            </a:extLst>
          </p:cNvPr>
          <p:cNvSpPr>
            <a:spLocks noGrp="1"/>
          </p:cNvSpPr>
          <p:nvPr>
            <p:ph type="dt" sz="half" idx="10"/>
          </p:nvPr>
        </p:nvSpPr>
        <p:spPr/>
        <p:txBody>
          <a:bodyPr/>
          <a:lstStyle/>
          <a:p>
            <a:fld id="{C7396388-6384-4B2F-B1AA-73488E4A2B62}" type="datetimeFigureOut">
              <a:rPr lang="zh-CN" altLang="en-US" smtClean="0"/>
              <a:t>2025-04-25</a:t>
            </a:fld>
            <a:endParaRPr lang="zh-CN" altLang="en-US"/>
          </a:p>
        </p:txBody>
      </p:sp>
      <p:sp>
        <p:nvSpPr>
          <p:cNvPr id="5" name="页脚占位符 4">
            <a:extLst>
              <a:ext uri="{FF2B5EF4-FFF2-40B4-BE49-F238E27FC236}">
                <a16:creationId xmlns:a16="http://schemas.microsoft.com/office/drawing/2014/main" id="{B535F06B-6D9D-42B4-8114-4721C8B86E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FC9AB69-D3F1-4B2C-8E82-4CC34AEAB0AF}"/>
              </a:ext>
            </a:extLst>
          </p:cNvPr>
          <p:cNvSpPr>
            <a:spLocks noGrp="1"/>
          </p:cNvSpPr>
          <p:nvPr>
            <p:ph type="sldNum" sz="quarter" idx="12"/>
          </p:nvPr>
        </p:nvSpPr>
        <p:spPr/>
        <p:txBody>
          <a:bodyPr/>
          <a:lstStyle/>
          <a:p>
            <a:fld id="{65DB72AE-3E96-4134-B957-4EDF0F984139}" type="slidenum">
              <a:rPr lang="zh-CN" altLang="en-US" smtClean="0"/>
              <a:t>‹#›</a:t>
            </a:fld>
            <a:endParaRPr lang="zh-CN" altLang="en-US"/>
          </a:p>
        </p:txBody>
      </p:sp>
    </p:spTree>
    <p:extLst>
      <p:ext uri="{BB962C8B-B14F-4D97-AF65-F5344CB8AC3E}">
        <p14:creationId xmlns:p14="http://schemas.microsoft.com/office/powerpoint/2010/main" val="142147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1EA7AC-5527-456E-AF29-5B0B81BCE6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BB3CCE2-E68E-43BC-98F5-398BFE5305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E97AFA4-B2A6-43DB-96FF-50ABFDB28151}"/>
              </a:ext>
            </a:extLst>
          </p:cNvPr>
          <p:cNvSpPr>
            <a:spLocks noGrp="1"/>
          </p:cNvSpPr>
          <p:nvPr>
            <p:ph type="dt" sz="half" idx="10"/>
          </p:nvPr>
        </p:nvSpPr>
        <p:spPr/>
        <p:txBody>
          <a:bodyPr/>
          <a:lstStyle/>
          <a:p>
            <a:fld id="{C7396388-6384-4B2F-B1AA-73488E4A2B62}" type="datetimeFigureOut">
              <a:rPr lang="zh-CN" altLang="en-US" smtClean="0"/>
              <a:t>2025-04-25</a:t>
            </a:fld>
            <a:endParaRPr lang="zh-CN" altLang="en-US"/>
          </a:p>
        </p:txBody>
      </p:sp>
      <p:sp>
        <p:nvSpPr>
          <p:cNvPr id="5" name="页脚占位符 4">
            <a:extLst>
              <a:ext uri="{FF2B5EF4-FFF2-40B4-BE49-F238E27FC236}">
                <a16:creationId xmlns:a16="http://schemas.microsoft.com/office/drawing/2014/main" id="{BCBC429C-6504-4F95-8A68-227C6491B3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83B3FC-770D-4AAF-99C4-EBA2FF7135BE}"/>
              </a:ext>
            </a:extLst>
          </p:cNvPr>
          <p:cNvSpPr>
            <a:spLocks noGrp="1"/>
          </p:cNvSpPr>
          <p:nvPr>
            <p:ph type="sldNum" sz="quarter" idx="12"/>
          </p:nvPr>
        </p:nvSpPr>
        <p:spPr/>
        <p:txBody>
          <a:bodyPr/>
          <a:lstStyle/>
          <a:p>
            <a:fld id="{65DB72AE-3E96-4134-B957-4EDF0F984139}" type="slidenum">
              <a:rPr lang="zh-CN" altLang="en-US" smtClean="0"/>
              <a:t>‹#›</a:t>
            </a:fld>
            <a:endParaRPr lang="zh-CN" altLang="en-US"/>
          </a:p>
        </p:txBody>
      </p:sp>
    </p:spTree>
    <p:extLst>
      <p:ext uri="{BB962C8B-B14F-4D97-AF65-F5344CB8AC3E}">
        <p14:creationId xmlns:p14="http://schemas.microsoft.com/office/powerpoint/2010/main" val="248411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E2693C-3880-40E9-BEB8-24054F3A37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30F4C3-0C0E-4FA3-A774-BC7A2F04B1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8EA67D-5568-457C-8298-696CA8AD0F5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8EA5DD8-295F-49D3-86A6-535982392E21}"/>
              </a:ext>
            </a:extLst>
          </p:cNvPr>
          <p:cNvSpPr>
            <a:spLocks noGrp="1"/>
          </p:cNvSpPr>
          <p:nvPr>
            <p:ph type="dt" sz="half" idx="10"/>
          </p:nvPr>
        </p:nvSpPr>
        <p:spPr/>
        <p:txBody>
          <a:bodyPr/>
          <a:lstStyle/>
          <a:p>
            <a:fld id="{C7396388-6384-4B2F-B1AA-73488E4A2B62}" type="datetimeFigureOut">
              <a:rPr lang="zh-CN" altLang="en-US" smtClean="0"/>
              <a:t>2025-04-25</a:t>
            </a:fld>
            <a:endParaRPr lang="zh-CN" altLang="en-US"/>
          </a:p>
        </p:txBody>
      </p:sp>
      <p:sp>
        <p:nvSpPr>
          <p:cNvPr id="6" name="页脚占位符 5">
            <a:extLst>
              <a:ext uri="{FF2B5EF4-FFF2-40B4-BE49-F238E27FC236}">
                <a16:creationId xmlns:a16="http://schemas.microsoft.com/office/drawing/2014/main" id="{CCE32994-B19F-44DE-9D7A-8DFB16BA877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649EE9-D1ED-42A7-A5A5-D27F210FEA35}"/>
              </a:ext>
            </a:extLst>
          </p:cNvPr>
          <p:cNvSpPr>
            <a:spLocks noGrp="1"/>
          </p:cNvSpPr>
          <p:nvPr>
            <p:ph type="sldNum" sz="quarter" idx="12"/>
          </p:nvPr>
        </p:nvSpPr>
        <p:spPr/>
        <p:txBody>
          <a:bodyPr/>
          <a:lstStyle/>
          <a:p>
            <a:fld id="{65DB72AE-3E96-4134-B957-4EDF0F984139}" type="slidenum">
              <a:rPr lang="zh-CN" altLang="en-US" smtClean="0"/>
              <a:t>‹#›</a:t>
            </a:fld>
            <a:endParaRPr lang="zh-CN" altLang="en-US"/>
          </a:p>
        </p:txBody>
      </p:sp>
    </p:spTree>
    <p:extLst>
      <p:ext uri="{BB962C8B-B14F-4D97-AF65-F5344CB8AC3E}">
        <p14:creationId xmlns:p14="http://schemas.microsoft.com/office/powerpoint/2010/main" val="3077431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FF6E1-FF69-4712-8587-A3E6C208F6D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DB413C2-15E7-4336-91D0-2326E1E6E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F0EC4E7-741E-431F-AE71-BAAD225B85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4BD8F91-5559-4046-B625-63C35D9943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F4AC4A7-8630-4C8F-B900-B80D35AEF72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11D7C9E-2E8B-4681-A660-ABF0A307712A}"/>
              </a:ext>
            </a:extLst>
          </p:cNvPr>
          <p:cNvSpPr>
            <a:spLocks noGrp="1"/>
          </p:cNvSpPr>
          <p:nvPr>
            <p:ph type="dt" sz="half" idx="10"/>
          </p:nvPr>
        </p:nvSpPr>
        <p:spPr/>
        <p:txBody>
          <a:bodyPr/>
          <a:lstStyle/>
          <a:p>
            <a:fld id="{C7396388-6384-4B2F-B1AA-73488E4A2B62}" type="datetimeFigureOut">
              <a:rPr lang="zh-CN" altLang="en-US" smtClean="0"/>
              <a:t>2025-04-25</a:t>
            </a:fld>
            <a:endParaRPr lang="zh-CN" altLang="en-US"/>
          </a:p>
        </p:txBody>
      </p:sp>
      <p:sp>
        <p:nvSpPr>
          <p:cNvPr id="8" name="页脚占位符 7">
            <a:extLst>
              <a:ext uri="{FF2B5EF4-FFF2-40B4-BE49-F238E27FC236}">
                <a16:creationId xmlns:a16="http://schemas.microsoft.com/office/drawing/2014/main" id="{E4B86123-33E0-4D96-814F-E70792B9164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AF64A70-0A6A-44B0-BE1F-3F23E0F1B05B}"/>
              </a:ext>
            </a:extLst>
          </p:cNvPr>
          <p:cNvSpPr>
            <a:spLocks noGrp="1"/>
          </p:cNvSpPr>
          <p:nvPr>
            <p:ph type="sldNum" sz="quarter" idx="12"/>
          </p:nvPr>
        </p:nvSpPr>
        <p:spPr/>
        <p:txBody>
          <a:bodyPr/>
          <a:lstStyle/>
          <a:p>
            <a:fld id="{65DB72AE-3E96-4134-B957-4EDF0F984139}" type="slidenum">
              <a:rPr lang="zh-CN" altLang="en-US" smtClean="0"/>
              <a:t>‹#›</a:t>
            </a:fld>
            <a:endParaRPr lang="zh-CN" altLang="en-US"/>
          </a:p>
        </p:txBody>
      </p:sp>
    </p:spTree>
    <p:extLst>
      <p:ext uri="{BB962C8B-B14F-4D97-AF65-F5344CB8AC3E}">
        <p14:creationId xmlns:p14="http://schemas.microsoft.com/office/powerpoint/2010/main" val="2544400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C58285-9346-4A53-8E86-357B74F248F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9E2A505-1198-4651-B33F-85C1394EDC2A}"/>
              </a:ext>
            </a:extLst>
          </p:cNvPr>
          <p:cNvSpPr>
            <a:spLocks noGrp="1"/>
          </p:cNvSpPr>
          <p:nvPr>
            <p:ph type="dt" sz="half" idx="10"/>
          </p:nvPr>
        </p:nvSpPr>
        <p:spPr/>
        <p:txBody>
          <a:bodyPr/>
          <a:lstStyle/>
          <a:p>
            <a:fld id="{C7396388-6384-4B2F-B1AA-73488E4A2B62}" type="datetimeFigureOut">
              <a:rPr lang="zh-CN" altLang="en-US" smtClean="0"/>
              <a:t>2025-04-25</a:t>
            </a:fld>
            <a:endParaRPr lang="zh-CN" altLang="en-US"/>
          </a:p>
        </p:txBody>
      </p:sp>
      <p:sp>
        <p:nvSpPr>
          <p:cNvPr id="4" name="页脚占位符 3">
            <a:extLst>
              <a:ext uri="{FF2B5EF4-FFF2-40B4-BE49-F238E27FC236}">
                <a16:creationId xmlns:a16="http://schemas.microsoft.com/office/drawing/2014/main" id="{D3AE8762-002C-4879-8CAC-04B0E340D4F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FCC55EB-57F0-4781-80CC-ECE359741178}"/>
              </a:ext>
            </a:extLst>
          </p:cNvPr>
          <p:cNvSpPr>
            <a:spLocks noGrp="1"/>
          </p:cNvSpPr>
          <p:nvPr>
            <p:ph type="sldNum" sz="quarter" idx="12"/>
          </p:nvPr>
        </p:nvSpPr>
        <p:spPr/>
        <p:txBody>
          <a:bodyPr/>
          <a:lstStyle/>
          <a:p>
            <a:fld id="{65DB72AE-3E96-4134-B957-4EDF0F984139}" type="slidenum">
              <a:rPr lang="zh-CN" altLang="en-US" smtClean="0"/>
              <a:t>‹#›</a:t>
            </a:fld>
            <a:endParaRPr lang="zh-CN" altLang="en-US"/>
          </a:p>
        </p:txBody>
      </p:sp>
    </p:spTree>
    <p:extLst>
      <p:ext uri="{BB962C8B-B14F-4D97-AF65-F5344CB8AC3E}">
        <p14:creationId xmlns:p14="http://schemas.microsoft.com/office/powerpoint/2010/main" val="228042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7D6E22-40BE-4D47-9F9F-4F220D350DAA}"/>
              </a:ext>
            </a:extLst>
          </p:cNvPr>
          <p:cNvSpPr>
            <a:spLocks noGrp="1"/>
          </p:cNvSpPr>
          <p:nvPr>
            <p:ph type="dt" sz="half" idx="10"/>
          </p:nvPr>
        </p:nvSpPr>
        <p:spPr/>
        <p:txBody>
          <a:bodyPr/>
          <a:lstStyle/>
          <a:p>
            <a:fld id="{C7396388-6384-4B2F-B1AA-73488E4A2B62}" type="datetimeFigureOut">
              <a:rPr lang="zh-CN" altLang="en-US" smtClean="0"/>
              <a:t>2025-04-25</a:t>
            </a:fld>
            <a:endParaRPr lang="zh-CN" altLang="en-US"/>
          </a:p>
        </p:txBody>
      </p:sp>
      <p:sp>
        <p:nvSpPr>
          <p:cNvPr id="3" name="页脚占位符 2">
            <a:extLst>
              <a:ext uri="{FF2B5EF4-FFF2-40B4-BE49-F238E27FC236}">
                <a16:creationId xmlns:a16="http://schemas.microsoft.com/office/drawing/2014/main" id="{8708B7E7-7353-41D5-AE9A-80DD5C45DF6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E797904-CF63-4EFB-AB77-F90FDCDE3911}"/>
              </a:ext>
            </a:extLst>
          </p:cNvPr>
          <p:cNvSpPr>
            <a:spLocks noGrp="1"/>
          </p:cNvSpPr>
          <p:nvPr>
            <p:ph type="sldNum" sz="quarter" idx="12"/>
          </p:nvPr>
        </p:nvSpPr>
        <p:spPr/>
        <p:txBody>
          <a:bodyPr/>
          <a:lstStyle/>
          <a:p>
            <a:fld id="{65DB72AE-3E96-4134-B957-4EDF0F984139}" type="slidenum">
              <a:rPr lang="zh-CN" altLang="en-US" smtClean="0"/>
              <a:t>‹#›</a:t>
            </a:fld>
            <a:endParaRPr lang="zh-CN" altLang="en-US"/>
          </a:p>
        </p:txBody>
      </p:sp>
    </p:spTree>
    <p:extLst>
      <p:ext uri="{BB962C8B-B14F-4D97-AF65-F5344CB8AC3E}">
        <p14:creationId xmlns:p14="http://schemas.microsoft.com/office/powerpoint/2010/main" val="3175005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B933B8-F08A-4998-A306-D0C96F7F1E9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69F462E-5E4E-4FF4-8704-314D879499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7649671-9C44-4A92-A8D5-18F152708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F5E8423-CC71-431C-9C50-EC50CAC8960F}"/>
              </a:ext>
            </a:extLst>
          </p:cNvPr>
          <p:cNvSpPr>
            <a:spLocks noGrp="1"/>
          </p:cNvSpPr>
          <p:nvPr>
            <p:ph type="dt" sz="half" idx="10"/>
          </p:nvPr>
        </p:nvSpPr>
        <p:spPr/>
        <p:txBody>
          <a:bodyPr/>
          <a:lstStyle/>
          <a:p>
            <a:fld id="{C7396388-6384-4B2F-B1AA-73488E4A2B62}" type="datetimeFigureOut">
              <a:rPr lang="zh-CN" altLang="en-US" smtClean="0"/>
              <a:t>2025-04-25</a:t>
            </a:fld>
            <a:endParaRPr lang="zh-CN" altLang="en-US"/>
          </a:p>
        </p:txBody>
      </p:sp>
      <p:sp>
        <p:nvSpPr>
          <p:cNvPr id="6" name="页脚占位符 5">
            <a:extLst>
              <a:ext uri="{FF2B5EF4-FFF2-40B4-BE49-F238E27FC236}">
                <a16:creationId xmlns:a16="http://schemas.microsoft.com/office/drawing/2014/main" id="{B5F2C79A-4B31-4618-8CF2-EA36E8A8F7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F01B4D-0A5E-4F7B-92B0-799FF25ABA2F}"/>
              </a:ext>
            </a:extLst>
          </p:cNvPr>
          <p:cNvSpPr>
            <a:spLocks noGrp="1"/>
          </p:cNvSpPr>
          <p:nvPr>
            <p:ph type="sldNum" sz="quarter" idx="12"/>
          </p:nvPr>
        </p:nvSpPr>
        <p:spPr/>
        <p:txBody>
          <a:bodyPr/>
          <a:lstStyle/>
          <a:p>
            <a:fld id="{65DB72AE-3E96-4134-B957-4EDF0F984139}" type="slidenum">
              <a:rPr lang="zh-CN" altLang="en-US" smtClean="0"/>
              <a:t>‹#›</a:t>
            </a:fld>
            <a:endParaRPr lang="zh-CN" altLang="en-US"/>
          </a:p>
        </p:txBody>
      </p:sp>
    </p:spTree>
    <p:extLst>
      <p:ext uri="{BB962C8B-B14F-4D97-AF65-F5344CB8AC3E}">
        <p14:creationId xmlns:p14="http://schemas.microsoft.com/office/powerpoint/2010/main" val="1612074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1B35F-DCCF-422E-B32E-7A0C68A2830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C0AAFE9-B827-4927-8715-46F1B672D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9E95D0-BA5F-409C-8749-A40E6E321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55469CA-F326-4F00-850E-3268A8626784}"/>
              </a:ext>
            </a:extLst>
          </p:cNvPr>
          <p:cNvSpPr>
            <a:spLocks noGrp="1"/>
          </p:cNvSpPr>
          <p:nvPr>
            <p:ph type="dt" sz="half" idx="10"/>
          </p:nvPr>
        </p:nvSpPr>
        <p:spPr/>
        <p:txBody>
          <a:bodyPr/>
          <a:lstStyle/>
          <a:p>
            <a:fld id="{C7396388-6384-4B2F-B1AA-73488E4A2B62}" type="datetimeFigureOut">
              <a:rPr lang="zh-CN" altLang="en-US" smtClean="0"/>
              <a:t>2025-04-25</a:t>
            </a:fld>
            <a:endParaRPr lang="zh-CN" altLang="en-US"/>
          </a:p>
        </p:txBody>
      </p:sp>
      <p:sp>
        <p:nvSpPr>
          <p:cNvPr id="6" name="页脚占位符 5">
            <a:extLst>
              <a:ext uri="{FF2B5EF4-FFF2-40B4-BE49-F238E27FC236}">
                <a16:creationId xmlns:a16="http://schemas.microsoft.com/office/drawing/2014/main" id="{863F9FE4-2644-4224-B538-1B88E83BB1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A0CD3C2-3A20-4021-BD78-F203EF352819}"/>
              </a:ext>
            </a:extLst>
          </p:cNvPr>
          <p:cNvSpPr>
            <a:spLocks noGrp="1"/>
          </p:cNvSpPr>
          <p:nvPr>
            <p:ph type="sldNum" sz="quarter" idx="12"/>
          </p:nvPr>
        </p:nvSpPr>
        <p:spPr/>
        <p:txBody>
          <a:bodyPr/>
          <a:lstStyle/>
          <a:p>
            <a:fld id="{65DB72AE-3E96-4134-B957-4EDF0F984139}" type="slidenum">
              <a:rPr lang="zh-CN" altLang="en-US" smtClean="0"/>
              <a:t>‹#›</a:t>
            </a:fld>
            <a:endParaRPr lang="zh-CN" altLang="en-US"/>
          </a:p>
        </p:txBody>
      </p:sp>
    </p:spTree>
    <p:extLst>
      <p:ext uri="{BB962C8B-B14F-4D97-AF65-F5344CB8AC3E}">
        <p14:creationId xmlns:p14="http://schemas.microsoft.com/office/powerpoint/2010/main" val="3474852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1E0BA8C-3A48-4430-B046-C5FDFA1350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7EFC1BF-7422-4FFE-89D4-6385AD7ABA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A68471C-45F2-491B-8FC9-DD3E8F454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96388-6384-4B2F-B1AA-73488E4A2B62}" type="datetimeFigureOut">
              <a:rPr lang="zh-CN" altLang="en-US" smtClean="0"/>
              <a:t>2025-04-25</a:t>
            </a:fld>
            <a:endParaRPr lang="zh-CN" altLang="en-US"/>
          </a:p>
        </p:txBody>
      </p:sp>
      <p:sp>
        <p:nvSpPr>
          <p:cNvPr id="5" name="页脚占位符 4">
            <a:extLst>
              <a:ext uri="{FF2B5EF4-FFF2-40B4-BE49-F238E27FC236}">
                <a16:creationId xmlns:a16="http://schemas.microsoft.com/office/drawing/2014/main" id="{3EE0D910-1338-425B-A6A5-28A0E7737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526A9E4-4173-4270-9FC3-2A0E1A037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B72AE-3E96-4134-B957-4EDF0F984139}" type="slidenum">
              <a:rPr lang="zh-CN" altLang="en-US" smtClean="0"/>
              <a:t>‹#›</a:t>
            </a:fld>
            <a:endParaRPr lang="zh-CN" altLang="en-US"/>
          </a:p>
        </p:txBody>
      </p:sp>
    </p:spTree>
    <p:extLst>
      <p:ext uri="{BB962C8B-B14F-4D97-AF65-F5344CB8AC3E}">
        <p14:creationId xmlns:p14="http://schemas.microsoft.com/office/powerpoint/2010/main" val="3149735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18000"/>
          </a:schemeClr>
        </a:solid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2E5B1FE-0BD5-4B6D-8C69-1EC7588D6B0E}"/>
              </a:ext>
            </a:extLst>
          </p:cNvPr>
          <p:cNvSpPr txBox="1"/>
          <p:nvPr/>
        </p:nvSpPr>
        <p:spPr>
          <a:xfrm>
            <a:off x="240252" y="1530853"/>
            <a:ext cx="6998864" cy="2123658"/>
          </a:xfrm>
          <a:prstGeom prst="rect">
            <a:avLst/>
          </a:prstGeom>
          <a:noFill/>
        </p:spPr>
        <p:txBody>
          <a:bodyPr wrap="square" rtlCol="0">
            <a:spAutoFit/>
          </a:bodyPr>
          <a:lstStyle/>
          <a:p>
            <a:r>
              <a:rPr lang="en-US" altLang="zh-CN" sz="4400" b="1" dirty="0">
                <a:latin typeface="Arial" panose="020B0604020202020204" pitchFamily="34" charset="0"/>
                <a:ea typeface="微软雅黑" panose="020B0503020204020204" pitchFamily="34" charset="-122"/>
                <a:cs typeface="Arial" panose="020B0604020202020204" pitchFamily="34" charset="0"/>
              </a:rPr>
              <a:t>Sea level budget in light of recent observational advances since 1960</a:t>
            </a:r>
            <a:endParaRPr lang="zh-CN" altLang="zh-CN" sz="4400" b="1" dirty="0">
              <a:latin typeface="Arial" panose="020B0604020202020204" pitchFamily="34" charset="0"/>
              <a:ea typeface="微软雅黑" panose="020B0503020204020204" pitchFamily="34" charset="-122"/>
              <a:cs typeface="Arial" panose="020B0604020202020204" pitchFamily="34" charset="0"/>
            </a:endParaRPr>
          </a:p>
        </p:txBody>
      </p:sp>
      <p:pic>
        <p:nvPicPr>
          <p:cNvPr id="10" name="图片 9" descr="logo.png">
            <a:extLst>
              <a:ext uri="{FF2B5EF4-FFF2-40B4-BE49-F238E27FC236}">
                <a16:creationId xmlns:a16="http://schemas.microsoft.com/office/drawing/2014/main" id="{84DAB72D-2E25-440B-BE59-D540463391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7084" y="121741"/>
            <a:ext cx="718046" cy="712036"/>
          </a:xfrm>
          <a:prstGeom prst="rect">
            <a:avLst/>
          </a:prstGeom>
        </p:spPr>
      </p:pic>
      <p:sp>
        <p:nvSpPr>
          <p:cNvPr id="4" name="文本框 3">
            <a:extLst>
              <a:ext uri="{FF2B5EF4-FFF2-40B4-BE49-F238E27FC236}">
                <a16:creationId xmlns:a16="http://schemas.microsoft.com/office/drawing/2014/main" id="{7B6816CC-0A81-6C98-1600-0673F1724830}"/>
              </a:ext>
            </a:extLst>
          </p:cNvPr>
          <p:cNvSpPr txBox="1"/>
          <p:nvPr/>
        </p:nvSpPr>
        <p:spPr>
          <a:xfrm>
            <a:off x="317083" y="3917612"/>
            <a:ext cx="11561727" cy="2492990"/>
          </a:xfrm>
          <a:prstGeom prst="rect">
            <a:avLst/>
          </a:prstGeom>
          <a:noFill/>
        </p:spPr>
        <p:txBody>
          <a:bodyPr wrap="square">
            <a:spAutoFit/>
          </a:bodyPr>
          <a:lstStyle/>
          <a:p>
            <a:r>
              <a:rPr lang="en-US" altLang="zh-CN" sz="2400" dirty="0">
                <a:latin typeface="Arial" panose="020B0604020202020204" pitchFamily="34" charset="0"/>
                <a:ea typeface="宋体" panose="02010600030101010101" pitchFamily="2" charset="-122"/>
              </a:rPr>
              <a:t>Huayi Zheng</a:t>
            </a:r>
            <a:r>
              <a:rPr lang="en-US" altLang="zh-CN" sz="2400" baseline="30000" dirty="0">
                <a:latin typeface="Arial" panose="020B0604020202020204" pitchFamily="34" charset="0"/>
                <a:ea typeface="宋体" panose="02010600030101010101" pitchFamily="2" charset="-122"/>
              </a:rPr>
              <a:t>1</a:t>
            </a:r>
            <a:r>
              <a:rPr lang="en-US" altLang="zh-CN" sz="2400" dirty="0">
                <a:latin typeface="Arial" panose="020B0604020202020204" pitchFamily="34" charset="0"/>
                <a:ea typeface="宋体" panose="02010600030101010101" pitchFamily="2" charset="-122"/>
              </a:rPr>
              <a:t>,</a:t>
            </a:r>
            <a:r>
              <a:rPr lang="zh-CN" altLang="en-US" sz="2400" dirty="0">
                <a:latin typeface="Arial" panose="020B0604020202020204" pitchFamily="34" charset="0"/>
                <a:ea typeface="宋体" panose="02010600030101010101" pitchFamily="2" charset="-122"/>
              </a:rPr>
              <a:t> </a:t>
            </a:r>
            <a:r>
              <a:rPr lang="en-US" altLang="zh-CN" sz="2400" dirty="0" err="1">
                <a:latin typeface="Arial" panose="020B0604020202020204" pitchFamily="34" charset="0"/>
                <a:ea typeface="宋体" panose="02010600030101010101" pitchFamily="2" charset="-122"/>
              </a:rPr>
              <a:t>Lijing</a:t>
            </a:r>
            <a:r>
              <a:rPr lang="zh-CN" altLang="en-US" sz="2400" dirty="0">
                <a:latin typeface="Arial" panose="020B0604020202020204" pitchFamily="34" charset="0"/>
                <a:ea typeface="宋体" panose="02010600030101010101" pitchFamily="2" charset="-122"/>
              </a:rPr>
              <a:t> </a:t>
            </a:r>
            <a:r>
              <a:rPr lang="en-US" altLang="zh-CN" sz="2400" dirty="0">
                <a:latin typeface="Arial" panose="020B0604020202020204" pitchFamily="34" charset="0"/>
                <a:ea typeface="宋体" panose="02010600030101010101" pitchFamily="2" charset="-122"/>
              </a:rPr>
              <a:t>Cheng</a:t>
            </a:r>
            <a:r>
              <a:rPr lang="en-US" altLang="zh-CN" sz="2400" baseline="30000" dirty="0">
                <a:latin typeface="Arial" panose="020B0604020202020204" pitchFamily="34" charset="0"/>
                <a:ea typeface="宋体" panose="02010600030101010101" pitchFamily="2" charset="-122"/>
              </a:rPr>
              <a:t>1</a:t>
            </a:r>
            <a:r>
              <a:rPr lang="en-US" altLang="zh-CN" sz="2400" dirty="0">
                <a:latin typeface="Arial" panose="020B0604020202020204" pitchFamily="34" charset="0"/>
                <a:ea typeface="宋体" panose="02010600030101010101" pitchFamily="2" charset="-122"/>
              </a:rPr>
              <a:t>, Sönke Dangendorf</a:t>
            </a:r>
            <a:r>
              <a:rPr lang="en-US" altLang="zh-CN" sz="2400" baseline="30000" dirty="0">
                <a:latin typeface="Arial" panose="020B0604020202020204" pitchFamily="34" charset="0"/>
                <a:ea typeface="宋体" panose="02010600030101010101" pitchFamily="2" charset="-122"/>
              </a:rPr>
              <a:t>2</a:t>
            </a:r>
            <a:r>
              <a:rPr lang="en-US" altLang="zh-CN" sz="2400" dirty="0">
                <a:latin typeface="Arial" panose="020B0604020202020204" pitchFamily="34" charset="0"/>
                <a:ea typeface="宋体" panose="02010600030101010101" pitchFamily="2" charset="-122"/>
              </a:rPr>
              <a:t>, Benoit Meyssignacd</a:t>
            </a:r>
            <a:r>
              <a:rPr lang="en-US" altLang="zh-CN" sz="2400" baseline="30000" dirty="0">
                <a:latin typeface="Arial" panose="020B0604020202020204" pitchFamily="34" charset="0"/>
                <a:ea typeface="宋体" panose="02010600030101010101" pitchFamily="2" charset="-122"/>
              </a:rPr>
              <a:t>3</a:t>
            </a:r>
            <a:r>
              <a:rPr lang="en-US" altLang="zh-CN" sz="2400" dirty="0">
                <a:latin typeface="Arial" panose="020B0604020202020204" pitchFamily="34" charset="0"/>
                <a:ea typeface="宋体" panose="02010600030101010101" pitchFamily="2" charset="-122"/>
              </a:rPr>
              <a:t>, </a:t>
            </a:r>
          </a:p>
          <a:p>
            <a:r>
              <a:rPr lang="en-US" altLang="zh-CN" sz="2400" dirty="0">
                <a:latin typeface="Arial" panose="020B0604020202020204" pitchFamily="34" charset="0"/>
                <a:ea typeface="宋体" panose="02010600030101010101" pitchFamily="2" charset="-122"/>
              </a:rPr>
              <a:t>Anne Barnoud</a:t>
            </a:r>
            <a:r>
              <a:rPr lang="en-US" altLang="zh-CN" sz="2400" baseline="30000" dirty="0">
                <a:latin typeface="Arial" panose="020B0604020202020204" pitchFamily="34" charset="0"/>
                <a:ea typeface="宋体" panose="02010600030101010101" pitchFamily="2" charset="-122"/>
              </a:rPr>
              <a:t>4</a:t>
            </a:r>
            <a:r>
              <a:rPr lang="en-US" altLang="zh-CN" sz="2400" dirty="0">
                <a:latin typeface="Arial" panose="020B0604020202020204" pitchFamily="34" charset="0"/>
                <a:ea typeface="宋体" panose="02010600030101010101" pitchFamily="2" charset="-122"/>
              </a:rPr>
              <a:t>, Kevin E. Trenberth</a:t>
            </a:r>
            <a:r>
              <a:rPr lang="en-US" altLang="zh-CN" sz="2400" baseline="30000" dirty="0">
                <a:latin typeface="Arial" panose="020B0604020202020204" pitchFamily="34" charset="0"/>
                <a:ea typeface="宋体" panose="02010600030101010101" pitchFamily="2" charset="-122"/>
              </a:rPr>
              <a:t>5</a:t>
            </a:r>
            <a:r>
              <a:rPr lang="en-US" altLang="zh-CN" sz="2400" dirty="0">
                <a:latin typeface="Arial" panose="020B0604020202020204" pitchFamily="34" charset="0"/>
                <a:ea typeface="宋体" panose="02010600030101010101" pitchFamily="2" charset="-122"/>
              </a:rPr>
              <a:t>, John T. Fasullo</a:t>
            </a:r>
            <a:r>
              <a:rPr lang="en-US" altLang="zh-CN" sz="2400" baseline="30000" dirty="0">
                <a:latin typeface="Arial" panose="020B0604020202020204" pitchFamily="34" charset="0"/>
                <a:ea typeface="宋体" panose="02010600030101010101" pitchFamily="2" charset="-122"/>
              </a:rPr>
              <a:t>5</a:t>
            </a:r>
            <a:r>
              <a:rPr lang="en-US" altLang="zh-CN" sz="2400" dirty="0">
                <a:latin typeface="Arial" panose="020B0604020202020204" pitchFamily="34" charset="0"/>
                <a:ea typeface="宋体" panose="02010600030101010101" pitchFamily="2" charset="-122"/>
              </a:rPr>
              <a:t>, John Abraham</a:t>
            </a:r>
            <a:r>
              <a:rPr lang="en-US" altLang="zh-CN" sz="2400" baseline="30000" dirty="0">
                <a:latin typeface="Arial" panose="020B0604020202020204" pitchFamily="34" charset="0"/>
                <a:ea typeface="宋体" panose="02010600030101010101" pitchFamily="2" charset="-122"/>
              </a:rPr>
              <a:t>6</a:t>
            </a:r>
            <a:r>
              <a:rPr lang="en-US" altLang="zh-CN" dirty="0">
                <a:effectLst/>
                <a:latin typeface="Arial" panose="020B0604020202020204" pitchFamily="34" charset="0"/>
                <a:ea typeface="宋体" panose="02010600030101010101" pitchFamily="2" charset="-122"/>
              </a:rPr>
              <a:t>, </a:t>
            </a:r>
            <a:endParaRPr lang="en-US" altLang="zh-CN" sz="2400" dirty="0">
              <a:latin typeface="Arial" panose="020B0604020202020204" pitchFamily="34" charset="0"/>
              <a:ea typeface="宋体" panose="02010600030101010101" pitchFamily="2" charset="-122"/>
            </a:endParaRPr>
          </a:p>
          <a:p>
            <a:r>
              <a:rPr lang="en-US" altLang="zh-CN" baseline="30000" dirty="0">
                <a:latin typeface="Arial" panose="020B0604020202020204" pitchFamily="34" charset="0"/>
                <a:ea typeface="宋体" panose="02010600030101010101" pitchFamily="2" charset="-122"/>
              </a:rPr>
              <a:t>1</a:t>
            </a:r>
            <a:r>
              <a:rPr lang="en-US" altLang="zh-CN" dirty="0">
                <a:effectLst/>
                <a:latin typeface="Arial" panose="020B0604020202020204" pitchFamily="34" charset="0"/>
                <a:ea typeface="Arial" panose="020B0604020202020204" pitchFamily="34" charset="0"/>
              </a:rPr>
              <a:t>Institute of Atmospheric Physics, Chinese Academy of Sciences</a:t>
            </a:r>
            <a:endParaRPr lang="en-US" altLang="zh-CN" baseline="30000" dirty="0">
              <a:effectLst/>
              <a:latin typeface="Arial" panose="020B0604020202020204" pitchFamily="34" charset="0"/>
              <a:ea typeface="宋体" panose="02010600030101010101" pitchFamily="2" charset="-122"/>
            </a:endParaRPr>
          </a:p>
          <a:p>
            <a:r>
              <a:rPr lang="en-US" altLang="zh-CN" baseline="30000" dirty="0">
                <a:latin typeface="Arial" panose="020B0604020202020204" pitchFamily="34" charset="0"/>
                <a:ea typeface="宋体" panose="02010600030101010101" pitchFamily="2" charset="-122"/>
              </a:rPr>
              <a:t>2</a:t>
            </a:r>
            <a:r>
              <a:rPr lang="en-US" altLang="zh-CN" dirty="0">
                <a:effectLst/>
                <a:latin typeface="Arial" panose="020B0604020202020204" pitchFamily="34" charset="0"/>
                <a:ea typeface="宋体" panose="02010600030101010101" pitchFamily="2" charset="-122"/>
              </a:rPr>
              <a:t>Department of River</a:t>
            </a:r>
            <a:r>
              <a:rPr lang="en-US" altLang="zh-CN" dirty="0">
                <a:effectLst/>
                <a:latin typeface="Cambria Math" panose="02040503050406030204" pitchFamily="18" charset="0"/>
                <a:ea typeface="宋体" panose="02010600030101010101" pitchFamily="2" charset="-122"/>
                <a:cs typeface="Cambria Math" panose="02040503050406030204" pitchFamily="18" charset="0"/>
              </a:rPr>
              <a:t>‐</a:t>
            </a:r>
            <a:r>
              <a:rPr lang="en-US" altLang="zh-CN" dirty="0">
                <a:effectLst/>
                <a:latin typeface="Arial" panose="020B0604020202020204" pitchFamily="34" charset="0"/>
                <a:ea typeface="宋体" panose="02010600030101010101" pitchFamily="2" charset="-122"/>
              </a:rPr>
              <a:t>Coastal Science and Engineering, Tulane University</a:t>
            </a:r>
          </a:p>
          <a:p>
            <a:r>
              <a:rPr lang="fr-FR" altLang="zh-CN" baseline="30000" dirty="0">
                <a:latin typeface="Arial" panose="020B0604020202020204" pitchFamily="34" charset="0"/>
                <a:ea typeface="宋体" panose="02010600030101010101" pitchFamily="2" charset="-122"/>
              </a:rPr>
              <a:t>3</a:t>
            </a:r>
            <a:r>
              <a:rPr lang="fr-FR" altLang="zh-CN" dirty="0">
                <a:latin typeface="Arial" panose="020B0604020202020204" pitchFamily="34" charset="0"/>
                <a:ea typeface="宋体" panose="02010600030101010101" pitchFamily="2" charset="-122"/>
              </a:rPr>
              <a:t>LEGOS </a:t>
            </a:r>
          </a:p>
          <a:p>
            <a:r>
              <a:rPr lang="en-US" altLang="zh-CN" baseline="30000" dirty="0">
                <a:effectLst/>
                <a:latin typeface="Arial" panose="020B0604020202020204" pitchFamily="34" charset="0"/>
                <a:ea typeface="宋体" panose="02010600030101010101" pitchFamily="2" charset="-122"/>
              </a:rPr>
              <a:t>4</a:t>
            </a:r>
            <a:r>
              <a:rPr lang="en-US" altLang="zh-CN" dirty="0">
                <a:effectLst/>
                <a:latin typeface="Arial" panose="020B0604020202020204" pitchFamily="34" charset="0"/>
                <a:ea typeface="宋体" panose="02010600030101010101" pitchFamily="2" charset="-122"/>
              </a:rPr>
              <a:t>Magellium, </a:t>
            </a:r>
            <a:r>
              <a:rPr lang="en-US" altLang="zh-CN" dirty="0" err="1">
                <a:effectLst/>
                <a:latin typeface="Arial" panose="020B0604020202020204" pitchFamily="34" charset="0"/>
                <a:ea typeface="宋体" panose="02010600030101010101" pitchFamily="2" charset="-122"/>
              </a:rPr>
              <a:t>Ramonville</a:t>
            </a:r>
            <a:r>
              <a:rPr lang="en-US" altLang="zh-CN" dirty="0">
                <a:effectLst/>
                <a:latin typeface="Arial" panose="020B0604020202020204" pitchFamily="34" charset="0"/>
                <a:ea typeface="宋体" panose="02010600030101010101" pitchFamily="2" charset="-122"/>
              </a:rPr>
              <a:t>-Saint-Agne</a:t>
            </a:r>
          </a:p>
          <a:p>
            <a:r>
              <a:rPr lang="en-US" altLang="zh-CN" baseline="30000" dirty="0">
                <a:latin typeface="Arial" panose="020B0604020202020204" pitchFamily="34" charset="0"/>
                <a:ea typeface="宋体" panose="02010600030101010101" pitchFamily="2" charset="-122"/>
              </a:rPr>
              <a:t>5</a:t>
            </a:r>
            <a:r>
              <a:rPr lang="en-US" altLang="zh-CN" dirty="0">
                <a:effectLst/>
                <a:latin typeface="Arial" panose="020B0604020202020204" pitchFamily="34" charset="0"/>
                <a:ea typeface="宋体" panose="02010600030101010101" pitchFamily="2" charset="-122"/>
              </a:rPr>
              <a:t>National Center for Atmospheric Research</a:t>
            </a:r>
          </a:p>
          <a:p>
            <a:r>
              <a:rPr lang="en-US" altLang="zh-CN" baseline="30000" dirty="0">
                <a:effectLst/>
                <a:latin typeface="Arial" panose="020B0604020202020204" pitchFamily="34" charset="0"/>
                <a:ea typeface="宋体" panose="02010600030101010101" pitchFamily="2" charset="-122"/>
              </a:rPr>
              <a:t>6</a:t>
            </a:r>
            <a:r>
              <a:rPr lang="en-US" altLang="zh-CN" dirty="0">
                <a:effectLst/>
                <a:latin typeface="Arial" panose="020B0604020202020204" pitchFamily="34" charset="0"/>
                <a:ea typeface="宋体" panose="02010600030101010101" pitchFamily="2" charset="-122"/>
              </a:rPr>
              <a:t>University of St. Thomas</a:t>
            </a:r>
            <a:endParaRPr lang="en-US" altLang="zh-CN" dirty="0">
              <a:latin typeface="Arial" panose="020B0604020202020204" pitchFamily="34" charset="0"/>
              <a:ea typeface="宋体" panose="02010600030101010101" pitchFamily="2" charset="-122"/>
            </a:endParaRPr>
          </a:p>
        </p:txBody>
      </p:sp>
      <p:grpSp>
        <p:nvGrpSpPr>
          <p:cNvPr id="25" name="Group 24">
            <a:extLst>
              <a:ext uri="{FF2B5EF4-FFF2-40B4-BE49-F238E27FC236}">
                <a16:creationId xmlns:a16="http://schemas.microsoft.com/office/drawing/2014/main" id="{A136A4AF-74AC-0F85-BD7E-6AB9DB6E15EC}"/>
              </a:ext>
            </a:extLst>
          </p:cNvPr>
          <p:cNvGrpSpPr/>
          <p:nvPr/>
        </p:nvGrpSpPr>
        <p:grpSpPr>
          <a:xfrm>
            <a:off x="6948415" y="1136463"/>
            <a:ext cx="4930396" cy="2801155"/>
            <a:chOff x="2707516" y="1783933"/>
            <a:chExt cx="5612475" cy="3462407"/>
          </a:xfrm>
        </p:grpSpPr>
        <p:sp>
          <p:nvSpPr>
            <p:cNvPr id="15" name="TextBox 14">
              <a:extLst>
                <a:ext uri="{FF2B5EF4-FFF2-40B4-BE49-F238E27FC236}">
                  <a16:creationId xmlns:a16="http://schemas.microsoft.com/office/drawing/2014/main" id="{670B30C6-2A68-34B9-DEE3-B479F46BC960}"/>
                </a:ext>
              </a:extLst>
            </p:cNvPr>
            <p:cNvSpPr txBox="1"/>
            <p:nvPr/>
          </p:nvSpPr>
          <p:spPr>
            <a:xfrm>
              <a:off x="6389285" y="3405758"/>
              <a:ext cx="1930706" cy="276999"/>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Land water storage</a:t>
              </a:r>
              <a:endParaRPr lang="zh-CN" altLang="en-US" sz="1200" dirty="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D6CB8528-B9AB-F658-9BF8-B495A2B80A6A}"/>
                </a:ext>
              </a:extLst>
            </p:cNvPr>
            <p:cNvGrpSpPr/>
            <p:nvPr/>
          </p:nvGrpSpPr>
          <p:grpSpPr>
            <a:xfrm>
              <a:off x="2707516" y="1783933"/>
              <a:ext cx="5256603" cy="3462407"/>
              <a:chOff x="2707516" y="1783933"/>
              <a:chExt cx="5256603" cy="3462407"/>
            </a:xfrm>
          </p:grpSpPr>
          <p:pic>
            <p:nvPicPr>
              <p:cNvPr id="7" name="Picture 6">
                <a:extLst>
                  <a:ext uri="{FF2B5EF4-FFF2-40B4-BE49-F238E27FC236}">
                    <a16:creationId xmlns:a16="http://schemas.microsoft.com/office/drawing/2014/main" id="{125E4BF6-DF54-829B-8294-3741A2F9FA2F}"/>
                  </a:ext>
                </a:extLst>
              </p:cNvPr>
              <p:cNvPicPr>
                <a:picLocks noChangeAspect="1"/>
              </p:cNvPicPr>
              <p:nvPr/>
            </p:nvPicPr>
            <p:blipFill rotWithShape="1">
              <a:blip r:embed="rId4">
                <a:clrChange>
                  <a:clrFrom>
                    <a:srgbClr val="FBFFFF"/>
                  </a:clrFrom>
                  <a:clrTo>
                    <a:srgbClr val="FBFFFF">
                      <a:alpha val="0"/>
                    </a:srgbClr>
                  </a:clrTo>
                </a:clrChange>
                <a:extLst>
                  <a:ext uri="{BEBA8EAE-BF5A-486C-A8C5-ECC9F3942E4B}">
                    <a14:imgProps xmlns:a14="http://schemas.microsoft.com/office/drawing/2010/main">
                      <a14:imgLayer r:embed="rId5">
                        <a14:imgEffect>
                          <a14:colorTemperature colorTemp="6083"/>
                        </a14:imgEffect>
                        <a14:imgEffect>
                          <a14:saturation sat="182000"/>
                        </a14:imgEffect>
                      </a14:imgLayer>
                    </a14:imgProps>
                  </a:ext>
                  <a:ext uri="{28A0092B-C50C-407E-A947-70E740481C1C}">
                    <a14:useLocalDpi xmlns:a14="http://schemas.microsoft.com/office/drawing/2010/main" val="0"/>
                  </a:ext>
                </a:extLst>
              </a:blip>
              <a:srcRect l="24998" t="32148" r="16318" b="17235"/>
              <a:stretch/>
            </p:blipFill>
            <p:spPr>
              <a:xfrm>
                <a:off x="3912790" y="2625916"/>
                <a:ext cx="2832367" cy="2620424"/>
              </a:xfrm>
              <a:prstGeom prst="flowChartConnector">
                <a:avLst/>
              </a:prstGeom>
            </p:spPr>
          </p:pic>
          <p:pic>
            <p:nvPicPr>
              <p:cNvPr id="9" name="Picture 8">
                <a:extLst>
                  <a:ext uri="{FF2B5EF4-FFF2-40B4-BE49-F238E27FC236}">
                    <a16:creationId xmlns:a16="http://schemas.microsoft.com/office/drawing/2014/main" id="{BA8FFAC0-8F40-2FD1-6F0D-1D0AFC054CFE}"/>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9345"/>
              <a:stretch/>
            </p:blipFill>
            <p:spPr>
              <a:xfrm>
                <a:off x="3215552" y="3670779"/>
                <a:ext cx="645336" cy="509049"/>
              </a:xfrm>
              <a:prstGeom prst="rect">
                <a:avLst/>
              </a:prstGeom>
            </p:spPr>
          </p:pic>
          <p:sp>
            <p:nvSpPr>
              <p:cNvPr id="11" name="TextBox 10">
                <a:extLst>
                  <a:ext uri="{FF2B5EF4-FFF2-40B4-BE49-F238E27FC236}">
                    <a16:creationId xmlns:a16="http://schemas.microsoft.com/office/drawing/2014/main" id="{35BFD247-91A9-77EC-6935-FB5EFCDC2BE8}"/>
                  </a:ext>
                </a:extLst>
              </p:cNvPr>
              <p:cNvSpPr txBox="1"/>
              <p:nvPr/>
            </p:nvSpPr>
            <p:spPr>
              <a:xfrm>
                <a:off x="2707516" y="3405758"/>
                <a:ext cx="1774093" cy="276999"/>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Ocean expansion</a:t>
                </a:r>
                <a:endParaRPr lang="zh-CN" altLang="en-US" sz="1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240944-C4DE-F655-7472-91683AC35797}"/>
                  </a:ext>
                </a:extLst>
              </p:cNvPr>
              <p:cNvSpPr txBox="1"/>
              <p:nvPr/>
            </p:nvSpPr>
            <p:spPr>
              <a:xfrm>
                <a:off x="4017931" y="2597822"/>
                <a:ext cx="67037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Glacier</a:t>
                </a:r>
                <a:endParaRPr lang="zh-CN" altLang="en-US" sz="1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E1A8A53-89D5-62F8-0FB7-19BB68B04EE6}"/>
                  </a:ext>
                </a:extLst>
              </p:cNvPr>
              <p:cNvSpPr txBox="1"/>
              <p:nvPr/>
            </p:nvSpPr>
            <p:spPr>
              <a:xfrm>
                <a:off x="3302620" y="1783933"/>
                <a:ext cx="4208449" cy="276999"/>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Greenland ice sheet</a:t>
                </a:r>
                <a:endParaRPr lang="zh-CN" altLang="en-US" sz="12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6A924D7-6464-6471-907E-E25FCBA57E27}"/>
                  </a:ext>
                </a:extLst>
              </p:cNvPr>
              <p:cNvSpPr txBox="1"/>
              <p:nvPr/>
            </p:nvSpPr>
            <p:spPr>
              <a:xfrm>
                <a:off x="5839808" y="2597822"/>
                <a:ext cx="2124311" cy="276999"/>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Antarctica ice sheet</a:t>
                </a:r>
                <a:endParaRPr lang="zh-CN" altLang="en-US" sz="12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4A439BB-FAA7-220F-DA22-6E219D02E9BF}"/>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9348"/>
              <a:stretch/>
            </p:blipFill>
            <p:spPr>
              <a:xfrm>
                <a:off x="6816958" y="3600016"/>
                <a:ext cx="824644" cy="650575"/>
              </a:xfrm>
              <a:prstGeom prst="rect">
                <a:avLst/>
              </a:prstGeom>
            </p:spPr>
          </p:pic>
          <p:pic>
            <p:nvPicPr>
              <p:cNvPr id="17" name="Picture 16">
                <a:extLst>
                  <a:ext uri="{FF2B5EF4-FFF2-40B4-BE49-F238E27FC236}">
                    <a16:creationId xmlns:a16="http://schemas.microsoft.com/office/drawing/2014/main" id="{0388C459-5AEE-0399-1D27-5FAF0F1FECD0}"/>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1155" r="20070"/>
              <a:stretch/>
            </p:blipFill>
            <p:spPr>
              <a:xfrm>
                <a:off x="6410162" y="2751142"/>
                <a:ext cx="744108" cy="645749"/>
              </a:xfrm>
              <a:prstGeom prst="rect">
                <a:avLst/>
              </a:prstGeom>
            </p:spPr>
          </p:pic>
          <p:pic>
            <p:nvPicPr>
              <p:cNvPr id="18" name="Picture 17">
                <a:extLst>
                  <a:ext uri="{FF2B5EF4-FFF2-40B4-BE49-F238E27FC236}">
                    <a16:creationId xmlns:a16="http://schemas.microsoft.com/office/drawing/2014/main" id="{4CF84754-6733-E1B0-1A3E-9668C5811D17}"/>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5150" r="38579"/>
              <a:stretch/>
            </p:blipFill>
            <p:spPr>
              <a:xfrm>
                <a:off x="5042546" y="2004609"/>
                <a:ext cx="592428" cy="593214"/>
              </a:xfrm>
              <a:prstGeom prst="rect">
                <a:avLst/>
              </a:prstGeom>
            </p:spPr>
          </p:pic>
          <p:pic>
            <p:nvPicPr>
              <p:cNvPr id="19" name="Picture 18">
                <a:extLst>
                  <a:ext uri="{FF2B5EF4-FFF2-40B4-BE49-F238E27FC236}">
                    <a16:creationId xmlns:a16="http://schemas.microsoft.com/office/drawing/2014/main" id="{4AE4847C-343E-6CBD-D608-DBA39413E82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927" r="53861"/>
              <a:stretch/>
            </p:blipFill>
            <p:spPr>
              <a:xfrm>
                <a:off x="3875298" y="2771141"/>
                <a:ext cx="937337" cy="605751"/>
              </a:xfrm>
              <a:prstGeom prst="rect">
                <a:avLst/>
              </a:prstGeom>
            </p:spPr>
          </p:pic>
        </p:grpSp>
      </p:grpSp>
      <p:pic>
        <p:nvPicPr>
          <p:cNvPr id="21" name="Picture 20">
            <a:extLst>
              <a:ext uri="{FF2B5EF4-FFF2-40B4-BE49-F238E27FC236}">
                <a16:creationId xmlns:a16="http://schemas.microsoft.com/office/drawing/2014/main" id="{2B8D8536-2675-C71A-0892-FAAEE78951FA}"/>
              </a:ext>
            </a:extLst>
          </p:cNvPr>
          <p:cNvPicPr>
            <a:picLocks noChangeAspect="1"/>
          </p:cNvPicPr>
          <p:nvPr/>
        </p:nvPicPr>
        <p:blipFill rotWithShape="1">
          <a:blip r:embed="rId7"/>
          <a:srcRect l="6859" t="1591" r="8993" b="1"/>
          <a:stretch/>
        </p:blipFill>
        <p:spPr>
          <a:xfrm>
            <a:off x="2889152" y="82377"/>
            <a:ext cx="1024098" cy="691578"/>
          </a:xfrm>
          <a:prstGeom prst="rect">
            <a:avLst/>
          </a:prstGeom>
        </p:spPr>
      </p:pic>
      <p:pic>
        <p:nvPicPr>
          <p:cNvPr id="23" name="Picture 22">
            <a:extLst>
              <a:ext uri="{FF2B5EF4-FFF2-40B4-BE49-F238E27FC236}">
                <a16:creationId xmlns:a16="http://schemas.microsoft.com/office/drawing/2014/main" id="{66BB8C9D-5371-4E74-6953-618A8357B0A7}"/>
              </a:ext>
            </a:extLst>
          </p:cNvPr>
          <p:cNvPicPr>
            <a:picLocks noChangeAspect="1"/>
          </p:cNvPicPr>
          <p:nvPr/>
        </p:nvPicPr>
        <p:blipFill>
          <a:blip r:embed="rId8"/>
          <a:stretch>
            <a:fillRect/>
          </a:stretch>
        </p:blipFill>
        <p:spPr>
          <a:xfrm>
            <a:off x="1228725" y="150216"/>
            <a:ext cx="519731" cy="691578"/>
          </a:xfrm>
          <a:prstGeom prst="rect">
            <a:avLst/>
          </a:prstGeom>
        </p:spPr>
      </p:pic>
      <p:pic>
        <p:nvPicPr>
          <p:cNvPr id="3" name="图片 2">
            <a:extLst>
              <a:ext uri="{FF2B5EF4-FFF2-40B4-BE49-F238E27FC236}">
                <a16:creationId xmlns:a16="http://schemas.microsoft.com/office/drawing/2014/main" id="{40154B59-694F-4F4F-604F-3D39952D89EA}"/>
              </a:ext>
            </a:extLst>
          </p:cNvPr>
          <p:cNvPicPr>
            <a:picLocks noChangeAspect="1"/>
          </p:cNvPicPr>
          <p:nvPr/>
        </p:nvPicPr>
        <p:blipFill>
          <a:blip r:embed="rId9"/>
          <a:stretch>
            <a:fillRect/>
          </a:stretch>
        </p:blipFill>
        <p:spPr>
          <a:xfrm>
            <a:off x="3977155" y="90079"/>
            <a:ext cx="1849726" cy="715323"/>
          </a:xfrm>
          <a:prstGeom prst="rect">
            <a:avLst/>
          </a:prstGeom>
        </p:spPr>
      </p:pic>
      <p:pic>
        <p:nvPicPr>
          <p:cNvPr id="8" name="图片 7">
            <a:extLst>
              <a:ext uri="{FF2B5EF4-FFF2-40B4-BE49-F238E27FC236}">
                <a16:creationId xmlns:a16="http://schemas.microsoft.com/office/drawing/2014/main" id="{FC5A049A-C911-08B2-D7D6-B119401A7D19}"/>
              </a:ext>
            </a:extLst>
          </p:cNvPr>
          <p:cNvPicPr>
            <a:picLocks noChangeAspect="1"/>
          </p:cNvPicPr>
          <p:nvPr/>
        </p:nvPicPr>
        <p:blipFill>
          <a:blip r:embed="rId10"/>
          <a:stretch>
            <a:fillRect/>
          </a:stretch>
        </p:blipFill>
        <p:spPr>
          <a:xfrm>
            <a:off x="5896941" y="93630"/>
            <a:ext cx="2110272" cy="748324"/>
          </a:xfrm>
          <a:prstGeom prst="rect">
            <a:avLst/>
          </a:prstGeom>
        </p:spPr>
      </p:pic>
      <p:pic>
        <p:nvPicPr>
          <p:cNvPr id="5" name="Picture 4">
            <a:extLst>
              <a:ext uri="{FF2B5EF4-FFF2-40B4-BE49-F238E27FC236}">
                <a16:creationId xmlns:a16="http://schemas.microsoft.com/office/drawing/2014/main" id="{146CDE5B-F9C1-4C1B-7760-7B1B66169F3D}"/>
              </a:ext>
            </a:extLst>
          </p:cNvPr>
          <p:cNvPicPr>
            <a:picLocks noChangeAspect="1"/>
          </p:cNvPicPr>
          <p:nvPr/>
        </p:nvPicPr>
        <p:blipFill>
          <a:blip r:embed="rId11"/>
          <a:stretch>
            <a:fillRect/>
          </a:stretch>
        </p:blipFill>
        <p:spPr>
          <a:xfrm>
            <a:off x="1942051" y="149443"/>
            <a:ext cx="718046" cy="684334"/>
          </a:xfrm>
          <a:prstGeom prst="rect">
            <a:avLst/>
          </a:prstGeom>
        </p:spPr>
      </p:pic>
    </p:spTree>
    <p:extLst>
      <p:ext uri="{BB962C8B-B14F-4D97-AF65-F5344CB8AC3E}">
        <p14:creationId xmlns:p14="http://schemas.microsoft.com/office/powerpoint/2010/main" val="821102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5856956-1D3F-DB1A-625D-1252A1240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5" y="1332307"/>
            <a:ext cx="7754691" cy="4776491"/>
          </a:xfrm>
          <a:prstGeom prst="rect">
            <a:avLst/>
          </a:prstGeom>
        </p:spPr>
      </p:pic>
      <p:sp>
        <p:nvSpPr>
          <p:cNvPr id="2" name="文本框 1">
            <a:extLst>
              <a:ext uri="{FF2B5EF4-FFF2-40B4-BE49-F238E27FC236}">
                <a16:creationId xmlns:a16="http://schemas.microsoft.com/office/drawing/2014/main" id="{BD58EB6C-B27B-5D16-878D-A1EDA13831AF}"/>
              </a:ext>
            </a:extLst>
          </p:cNvPr>
          <p:cNvSpPr txBox="1"/>
          <p:nvPr/>
        </p:nvSpPr>
        <p:spPr>
          <a:xfrm>
            <a:off x="293868" y="165634"/>
            <a:ext cx="11758851" cy="584775"/>
          </a:xfrm>
          <a:prstGeom prst="rect">
            <a:avLst/>
          </a:prstGeom>
          <a:noFill/>
        </p:spPr>
        <p:txBody>
          <a:bodyPr wrap="square" rtlCol="0">
            <a:spAutoFit/>
          </a:bodyPr>
          <a:lstStyle/>
          <a:p>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Sea</a:t>
            </a:r>
            <a:r>
              <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Level</a:t>
            </a:r>
            <a:r>
              <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Budget: trend</a:t>
            </a:r>
            <a:endPar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3" name="直接连接符 21">
            <a:extLst>
              <a:ext uri="{FF2B5EF4-FFF2-40B4-BE49-F238E27FC236}">
                <a16:creationId xmlns:a16="http://schemas.microsoft.com/office/drawing/2014/main" id="{F1B4C28F-7DB1-F8ED-E343-E8F56E5158CA}"/>
              </a:ext>
            </a:extLst>
          </p:cNvPr>
          <p:cNvCxnSpPr/>
          <p:nvPr/>
        </p:nvCxnSpPr>
        <p:spPr>
          <a:xfrm>
            <a:off x="331470" y="834825"/>
            <a:ext cx="114871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A92AFDA2-FFA1-009B-5A7E-7CE00E96E4DA}"/>
              </a:ext>
            </a:extLst>
          </p:cNvPr>
          <p:cNvSpPr/>
          <p:nvPr/>
        </p:nvSpPr>
        <p:spPr>
          <a:xfrm>
            <a:off x="4051300" y="1194120"/>
            <a:ext cx="698500" cy="161788"/>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43EE755A-E278-1EEE-0C04-0826361207BB}"/>
              </a:ext>
            </a:extLst>
          </p:cNvPr>
          <p:cNvSpPr/>
          <p:nvPr/>
        </p:nvSpPr>
        <p:spPr>
          <a:xfrm>
            <a:off x="3901565" y="1109703"/>
            <a:ext cx="698500" cy="292252"/>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61795D7A-52D8-F16D-8AEF-10C22F2C161A}"/>
              </a:ext>
            </a:extLst>
          </p:cNvPr>
          <p:cNvSpPr/>
          <p:nvPr/>
        </p:nvSpPr>
        <p:spPr>
          <a:xfrm>
            <a:off x="4125383" y="1289619"/>
            <a:ext cx="359834" cy="85377"/>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168CE8F9-2A01-102C-5570-3B6BDC9F85E7}"/>
              </a:ext>
            </a:extLst>
          </p:cNvPr>
          <p:cNvSpPr/>
          <p:nvPr/>
        </p:nvSpPr>
        <p:spPr>
          <a:xfrm>
            <a:off x="4005226" y="1208850"/>
            <a:ext cx="491177" cy="161788"/>
          </a:xfrm>
          <a:prstGeom prst="rect">
            <a:avLst/>
          </a:prstGeom>
          <a:solidFill>
            <a:schemeClr val="bg1"/>
          </a:solidFill>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49" name="箭头: 右 15">
            <a:extLst>
              <a:ext uri="{FF2B5EF4-FFF2-40B4-BE49-F238E27FC236}">
                <a16:creationId xmlns:a16="http://schemas.microsoft.com/office/drawing/2014/main" id="{8C76192C-458F-24FB-ED68-CE13F296ACC1}"/>
              </a:ext>
            </a:extLst>
          </p:cNvPr>
          <p:cNvSpPr/>
          <p:nvPr/>
        </p:nvSpPr>
        <p:spPr>
          <a:xfrm rot="581960">
            <a:off x="6442327" y="1711947"/>
            <a:ext cx="1786315" cy="255366"/>
          </a:xfrm>
          <a:custGeom>
            <a:avLst/>
            <a:gdLst>
              <a:gd name="connsiteX0" fmla="*/ 0 w 2689769"/>
              <a:gd name="connsiteY0" fmla="*/ 98150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 name="connsiteX7" fmla="*/ 0 w 2689769"/>
              <a:gd name="connsiteY7" fmla="*/ 98150 h 392601"/>
              <a:gd name="connsiteX0" fmla="*/ 0 w 2689769"/>
              <a:gd name="connsiteY0" fmla="*/ 294451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9" h="392601">
                <a:moveTo>
                  <a:pt x="0" y="294451"/>
                </a:moveTo>
                <a:lnTo>
                  <a:pt x="2493469" y="98150"/>
                </a:lnTo>
                <a:lnTo>
                  <a:pt x="2493469" y="0"/>
                </a:lnTo>
                <a:lnTo>
                  <a:pt x="2689769" y="196301"/>
                </a:lnTo>
                <a:lnTo>
                  <a:pt x="2493469" y="392601"/>
                </a:lnTo>
                <a:lnTo>
                  <a:pt x="2493469" y="294451"/>
                </a:lnTo>
                <a:lnTo>
                  <a:pt x="0" y="294451"/>
                </a:lnTo>
                <a:close/>
              </a:path>
            </a:pathLst>
          </a:custGeom>
          <a:solidFill>
            <a:srgbClr val="4472C4"/>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TextBox 50">
            <a:extLst>
              <a:ext uri="{FF2B5EF4-FFF2-40B4-BE49-F238E27FC236}">
                <a16:creationId xmlns:a16="http://schemas.microsoft.com/office/drawing/2014/main" id="{3769BAED-E99F-AC4E-3F55-2F7238468848}"/>
              </a:ext>
            </a:extLst>
          </p:cNvPr>
          <p:cNvSpPr txBox="1"/>
          <p:nvPr/>
        </p:nvSpPr>
        <p:spPr>
          <a:xfrm>
            <a:off x="8168247" y="1520480"/>
            <a:ext cx="2883225" cy="1323439"/>
          </a:xfrm>
          <a:prstGeom prst="rect">
            <a:avLst/>
          </a:prstGeom>
          <a:noFill/>
        </p:spPr>
        <p:txBody>
          <a:bodyPr wrap="none" rtlCol="0">
            <a:spAutoFit/>
          </a:bodyPr>
          <a:lstStyle/>
          <a:p>
            <a:r>
              <a:rPr lang="en-US" altLang="zh-CN" sz="1600" b="1" dirty="0">
                <a:latin typeface="微软雅黑" panose="020B0503020204020204" pitchFamily="34" charset="-122"/>
                <a:ea typeface="微软雅黑" panose="020B0503020204020204" pitchFamily="34" charset="-122"/>
              </a:rPr>
              <a:t>2005-2023:</a:t>
            </a:r>
          </a:p>
          <a:p>
            <a:r>
              <a:rPr lang="en-US" altLang="zh-CN" sz="1600" b="1" dirty="0">
                <a:latin typeface="微软雅黑" panose="020B0503020204020204" pitchFamily="34" charset="-122"/>
                <a:ea typeface="微软雅黑" panose="020B0503020204020204" pitchFamily="34" charset="-122"/>
              </a:rPr>
              <a:t>Observed: </a:t>
            </a:r>
            <a:r>
              <a:rPr lang="en-US" altLang="zh-CN" sz="1600" b="1" dirty="0">
                <a:effectLst/>
                <a:latin typeface="微软雅黑" panose="020B0503020204020204" pitchFamily="34" charset="-122"/>
                <a:ea typeface="微软雅黑" panose="020B0503020204020204" pitchFamily="34" charset="-122"/>
              </a:rPr>
              <a:t>3.81 ± 0.</a:t>
            </a:r>
            <a:r>
              <a:rPr lang="en-US" altLang="zh-CN" sz="1600" b="1" dirty="0">
                <a:latin typeface="微软雅黑" panose="020B0503020204020204" pitchFamily="34" charset="-122"/>
                <a:ea typeface="微软雅黑" panose="020B0503020204020204" pitchFamily="34" charset="-122"/>
              </a:rPr>
              <a:t>3</a:t>
            </a:r>
            <a:r>
              <a:rPr lang="en-US" altLang="zh-CN" sz="1600" b="1" dirty="0">
                <a:effectLst/>
                <a:latin typeface="微软雅黑" panose="020B0503020204020204" pitchFamily="34" charset="-122"/>
                <a:ea typeface="微软雅黑" panose="020B0503020204020204" pitchFamily="34" charset="-122"/>
              </a:rPr>
              <a:t>1</a:t>
            </a:r>
            <a:endParaRPr lang="en-US" altLang="zh-CN" sz="1600" b="1" dirty="0">
              <a:latin typeface="微软雅黑" panose="020B0503020204020204" pitchFamily="34" charset="-122"/>
              <a:ea typeface="微软雅黑" panose="020B0503020204020204" pitchFamily="34" charset="-122"/>
            </a:endParaRPr>
          </a:p>
          <a:p>
            <a:r>
              <a:rPr lang="en-US" altLang="zh-CN" sz="1600" b="1" dirty="0">
                <a:solidFill>
                  <a:srgbClr val="858480"/>
                </a:solidFill>
                <a:latin typeface="微软雅黑" panose="020B0503020204020204" pitchFamily="34" charset="-122"/>
                <a:ea typeface="微软雅黑" panose="020B0503020204020204" pitchFamily="34" charset="-122"/>
              </a:rPr>
              <a:t>Contributions: </a:t>
            </a:r>
            <a:r>
              <a:rPr lang="en-US" altLang="zh-CN" sz="1600" b="1" dirty="0">
                <a:solidFill>
                  <a:srgbClr val="858480"/>
                </a:solidFill>
                <a:effectLst/>
                <a:latin typeface="微软雅黑" panose="020B0503020204020204" pitchFamily="34" charset="-122"/>
                <a:ea typeface="微软雅黑" panose="020B0503020204020204" pitchFamily="34" charset="-122"/>
              </a:rPr>
              <a:t>3.74 ± 0.</a:t>
            </a:r>
            <a:r>
              <a:rPr lang="en-US" altLang="zh-CN" sz="1600" b="1" dirty="0">
                <a:solidFill>
                  <a:srgbClr val="858480"/>
                </a:solidFill>
                <a:latin typeface="微软雅黑" panose="020B0503020204020204" pitchFamily="34" charset="-122"/>
                <a:ea typeface="微软雅黑" panose="020B0503020204020204" pitchFamily="34" charset="-122"/>
              </a:rPr>
              <a:t>2</a:t>
            </a:r>
            <a:r>
              <a:rPr lang="en-US" altLang="zh-CN" sz="1600" b="1" dirty="0">
                <a:solidFill>
                  <a:srgbClr val="858480"/>
                </a:solidFill>
                <a:effectLst/>
                <a:latin typeface="微软雅黑" panose="020B0503020204020204" pitchFamily="34" charset="-122"/>
                <a:ea typeface="微软雅黑" panose="020B0503020204020204" pitchFamily="34" charset="-122"/>
              </a:rPr>
              <a:t>1</a:t>
            </a:r>
          </a:p>
          <a:p>
            <a:r>
              <a:rPr lang="en-US" altLang="zh-CN" sz="1600" b="1" dirty="0">
                <a:solidFill>
                  <a:srgbClr val="C00000"/>
                </a:solidFill>
                <a:latin typeface="微软雅黑" panose="020B0503020204020204" pitchFamily="34" charset="-122"/>
                <a:ea typeface="微软雅黑" panose="020B0503020204020204" pitchFamily="34" charset="-122"/>
              </a:rPr>
              <a:t>Residual:</a:t>
            </a:r>
            <a:r>
              <a:rPr lang="zh-CN" altLang="en-US" sz="1600" b="1" dirty="0">
                <a:solidFill>
                  <a:srgbClr val="C00000"/>
                </a:solidFill>
                <a:latin typeface="微软雅黑" panose="020B0503020204020204" pitchFamily="34" charset="-122"/>
                <a:ea typeface="微软雅黑" panose="020B0503020204020204" pitchFamily="34" charset="-122"/>
              </a:rPr>
              <a:t> </a:t>
            </a:r>
            <a:r>
              <a:rPr lang="en-US" altLang="zh-CN" sz="1600" b="1" dirty="0">
                <a:solidFill>
                  <a:srgbClr val="C00000"/>
                </a:solidFill>
                <a:latin typeface="微软雅黑" panose="020B0503020204020204" pitchFamily="34" charset="-122"/>
                <a:ea typeface="微软雅黑" panose="020B0503020204020204" pitchFamily="34" charset="-122"/>
              </a:rPr>
              <a:t>0.07</a:t>
            </a:r>
          </a:p>
          <a:p>
            <a:r>
              <a:rPr kumimoji="1" lang="en-US" altLang="zh-CN" sz="1600" b="1" dirty="0">
                <a:solidFill>
                  <a:srgbClr val="00B050"/>
                </a:solidFill>
                <a:latin typeface="Arial" panose="020B0604020202020204" pitchFamily="34" charset="0"/>
                <a:cs typeface="Arial" panose="020B0604020202020204" pitchFamily="34" charset="0"/>
              </a:rPr>
              <a:t>IPCC</a:t>
            </a:r>
            <a:r>
              <a:rPr kumimoji="1" lang="zh-CN" altLang="en-US" sz="1600" b="1" dirty="0">
                <a:solidFill>
                  <a:srgbClr val="00B050"/>
                </a:solidFill>
                <a:latin typeface="Arial" panose="020B0604020202020204" pitchFamily="34" charset="0"/>
                <a:cs typeface="Arial" panose="020B0604020202020204" pitchFamily="34" charset="0"/>
              </a:rPr>
              <a:t> </a:t>
            </a:r>
            <a:r>
              <a:rPr kumimoji="1" lang="en-US" altLang="zh-CN" sz="1600" b="1" dirty="0">
                <a:solidFill>
                  <a:srgbClr val="00B050"/>
                </a:solidFill>
                <a:latin typeface="Arial" panose="020B0604020202020204" pitchFamily="34" charset="0"/>
                <a:cs typeface="Arial" panose="020B0604020202020204" pitchFamily="34" charset="0"/>
              </a:rPr>
              <a:t>residual: 0.08</a:t>
            </a:r>
            <a:endParaRPr lang="en-US" altLang="zh-CN" sz="1600" b="1" dirty="0">
              <a:solidFill>
                <a:srgbClr val="C00000"/>
              </a:solidFill>
              <a:latin typeface="微软雅黑" panose="020B0503020204020204" pitchFamily="34" charset="-122"/>
              <a:ea typeface="微软雅黑" panose="020B0503020204020204" pitchFamily="34" charset="-122"/>
            </a:endParaRPr>
          </a:p>
        </p:txBody>
      </p:sp>
      <p:sp>
        <p:nvSpPr>
          <p:cNvPr id="12" name="TextBox 50">
            <a:extLst>
              <a:ext uri="{FF2B5EF4-FFF2-40B4-BE49-F238E27FC236}">
                <a16:creationId xmlns:a16="http://schemas.microsoft.com/office/drawing/2014/main" id="{F59D1140-7A67-BCAC-FA0D-DDF090A1948E}"/>
              </a:ext>
            </a:extLst>
          </p:cNvPr>
          <p:cNvSpPr txBox="1"/>
          <p:nvPr/>
        </p:nvSpPr>
        <p:spPr>
          <a:xfrm>
            <a:off x="8168246" y="2990964"/>
            <a:ext cx="2883225" cy="1569660"/>
          </a:xfrm>
          <a:prstGeom prst="rect">
            <a:avLst/>
          </a:prstGeom>
          <a:noFill/>
        </p:spPr>
        <p:txBody>
          <a:bodyPr wrap="none" rtlCol="0">
            <a:spAutoFit/>
          </a:bodyPr>
          <a:lstStyle/>
          <a:p>
            <a:r>
              <a:rPr lang="en-US" altLang="zh-CN" sz="1600" b="1" dirty="0">
                <a:latin typeface="微软雅黑" panose="020B0503020204020204" pitchFamily="34" charset="-122"/>
                <a:ea typeface="微软雅黑" panose="020B0503020204020204" pitchFamily="34" charset="-122"/>
              </a:rPr>
              <a:t>1993-2023:</a:t>
            </a:r>
          </a:p>
          <a:p>
            <a:r>
              <a:rPr lang="en-US" altLang="zh-CN" sz="1600" b="1" dirty="0">
                <a:latin typeface="微软雅黑" panose="020B0503020204020204" pitchFamily="34" charset="-122"/>
                <a:ea typeface="微软雅黑" panose="020B0503020204020204" pitchFamily="34" charset="-122"/>
              </a:rPr>
              <a:t>Observed: 3</a:t>
            </a:r>
            <a:r>
              <a:rPr lang="en-US" altLang="zh-CN" sz="1600" b="1" dirty="0">
                <a:effectLst/>
                <a:latin typeface="微软雅黑" panose="020B0503020204020204" pitchFamily="34" charset="-122"/>
                <a:ea typeface="微软雅黑" panose="020B0503020204020204" pitchFamily="34" charset="-122"/>
              </a:rPr>
              <a:t>.28 ± 0.31</a:t>
            </a:r>
            <a:endParaRPr lang="en-US" altLang="zh-CN" sz="1600" b="1" dirty="0">
              <a:latin typeface="微软雅黑" panose="020B0503020204020204" pitchFamily="34" charset="-122"/>
              <a:ea typeface="微软雅黑" panose="020B0503020204020204" pitchFamily="34" charset="-122"/>
            </a:endParaRPr>
          </a:p>
          <a:p>
            <a:r>
              <a:rPr lang="en-US" altLang="zh-CN" sz="1600" b="1" dirty="0">
                <a:solidFill>
                  <a:srgbClr val="858480"/>
                </a:solidFill>
                <a:latin typeface="微软雅黑" panose="020B0503020204020204" pitchFamily="34" charset="-122"/>
                <a:ea typeface="微软雅黑" panose="020B0503020204020204" pitchFamily="34" charset="-122"/>
              </a:rPr>
              <a:t>Contributions: </a:t>
            </a:r>
            <a:r>
              <a:rPr lang="en-US" altLang="zh-CN" sz="1600" b="1" dirty="0">
                <a:solidFill>
                  <a:srgbClr val="858480"/>
                </a:solidFill>
                <a:effectLst/>
                <a:latin typeface="微软雅黑" panose="020B0503020204020204" pitchFamily="34" charset="-122"/>
                <a:ea typeface="微软雅黑" panose="020B0503020204020204" pitchFamily="34" charset="-122"/>
              </a:rPr>
              <a:t>3.27 ± 0.17</a:t>
            </a:r>
          </a:p>
          <a:p>
            <a:r>
              <a:rPr lang="en-US" altLang="zh-CN" sz="1600" b="1" dirty="0">
                <a:solidFill>
                  <a:srgbClr val="C00000"/>
                </a:solidFill>
                <a:latin typeface="微软雅黑" panose="020B0503020204020204" pitchFamily="34" charset="-122"/>
                <a:ea typeface="微软雅黑" panose="020B0503020204020204" pitchFamily="34" charset="-122"/>
              </a:rPr>
              <a:t>Residual:</a:t>
            </a:r>
            <a:r>
              <a:rPr lang="zh-CN" altLang="en-US" sz="1600" b="1" dirty="0">
                <a:solidFill>
                  <a:srgbClr val="C00000"/>
                </a:solidFill>
                <a:latin typeface="微软雅黑" panose="020B0503020204020204" pitchFamily="34" charset="-122"/>
                <a:ea typeface="微软雅黑" panose="020B0503020204020204" pitchFamily="34" charset="-122"/>
              </a:rPr>
              <a:t> </a:t>
            </a:r>
            <a:r>
              <a:rPr lang="en-US" altLang="zh-CN" sz="1600" b="1" dirty="0">
                <a:solidFill>
                  <a:srgbClr val="C00000"/>
                </a:solidFill>
                <a:latin typeface="微软雅黑" panose="020B0503020204020204" pitchFamily="34" charset="-122"/>
                <a:ea typeface="微软雅黑" panose="020B0503020204020204" pitchFamily="34" charset="-122"/>
              </a:rPr>
              <a:t>0.01</a:t>
            </a:r>
          </a:p>
          <a:p>
            <a:r>
              <a:rPr kumimoji="1" lang="en-US" altLang="zh-CN" sz="1600" b="1" dirty="0">
                <a:solidFill>
                  <a:srgbClr val="00B050"/>
                </a:solidFill>
                <a:latin typeface="Arial" panose="020B0604020202020204" pitchFamily="34" charset="0"/>
                <a:cs typeface="Arial" panose="020B0604020202020204" pitchFamily="34" charset="0"/>
              </a:rPr>
              <a:t>IPCC</a:t>
            </a:r>
            <a:r>
              <a:rPr kumimoji="1" lang="zh-CN" altLang="en-US" sz="1600" b="1" dirty="0">
                <a:solidFill>
                  <a:srgbClr val="00B050"/>
                </a:solidFill>
                <a:latin typeface="Arial" panose="020B0604020202020204" pitchFamily="34" charset="0"/>
                <a:cs typeface="Arial" panose="020B0604020202020204" pitchFamily="34" charset="0"/>
              </a:rPr>
              <a:t> </a:t>
            </a:r>
            <a:r>
              <a:rPr kumimoji="1" lang="en-US" altLang="zh-CN" sz="1600" b="1" dirty="0">
                <a:solidFill>
                  <a:srgbClr val="00B050"/>
                </a:solidFill>
                <a:latin typeface="Arial" panose="020B0604020202020204" pitchFamily="34" charset="0"/>
                <a:cs typeface="Arial" panose="020B0604020202020204" pitchFamily="34" charset="0"/>
              </a:rPr>
              <a:t>residual:</a:t>
            </a:r>
            <a:r>
              <a:rPr kumimoji="1" lang="zh-CN" altLang="en-US" sz="1600" b="1" dirty="0">
                <a:solidFill>
                  <a:srgbClr val="00B050"/>
                </a:solidFill>
                <a:latin typeface="Arial" panose="020B0604020202020204" pitchFamily="34" charset="0"/>
                <a:cs typeface="Arial" panose="020B0604020202020204" pitchFamily="34" charset="0"/>
              </a:rPr>
              <a:t> </a:t>
            </a:r>
            <a:r>
              <a:rPr kumimoji="1" lang="en-US" altLang="zh-CN" sz="1600" b="1" dirty="0">
                <a:solidFill>
                  <a:srgbClr val="00B050"/>
                </a:solidFill>
                <a:latin typeface="Arial" panose="020B0604020202020204" pitchFamily="34" charset="0"/>
                <a:cs typeface="Arial" panose="020B0604020202020204" pitchFamily="34" charset="0"/>
              </a:rPr>
              <a:t>0.40</a:t>
            </a:r>
            <a:endParaRPr kumimoji="1" lang="zh-CN" altLang="en-US" sz="1600" b="1" dirty="0">
              <a:solidFill>
                <a:srgbClr val="00B050"/>
              </a:solidFill>
              <a:latin typeface="Arial" panose="020B0604020202020204" pitchFamily="34" charset="0"/>
              <a:cs typeface="Arial" panose="020B0604020202020204" pitchFamily="34" charset="0"/>
            </a:endParaRPr>
          </a:p>
          <a:p>
            <a:endParaRPr lang="zh-CN" altLang="zh-CN" sz="1600" b="1" dirty="0">
              <a:solidFill>
                <a:srgbClr val="C00000"/>
              </a:solidFill>
              <a:effectLst/>
              <a:latin typeface="微软雅黑" panose="020B0503020204020204" pitchFamily="34" charset="-122"/>
              <a:ea typeface="微软雅黑" panose="020B0503020204020204" pitchFamily="34" charset="-122"/>
            </a:endParaRPr>
          </a:p>
        </p:txBody>
      </p:sp>
      <p:sp>
        <p:nvSpPr>
          <p:cNvPr id="13" name="TextBox 50">
            <a:extLst>
              <a:ext uri="{FF2B5EF4-FFF2-40B4-BE49-F238E27FC236}">
                <a16:creationId xmlns:a16="http://schemas.microsoft.com/office/drawing/2014/main" id="{1228C513-0451-CB9C-2518-F7E187BADC05}"/>
              </a:ext>
            </a:extLst>
          </p:cNvPr>
          <p:cNvSpPr txBox="1"/>
          <p:nvPr/>
        </p:nvSpPr>
        <p:spPr>
          <a:xfrm>
            <a:off x="8168246" y="4652926"/>
            <a:ext cx="2822311" cy="1569660"/>
          </a:xfrm>
          <a:prstGeom prst="rect">
            <a:avLst/>
          </a:prstGeom>
          <a:noFill/>
        </p:spPr>
        <p:txBody>
          <a:bodyPr wrap="none" rtlCol="0">
            <a:spAutoFit/>
          </a:bodyPr>
          <a:lstStyle/>
          <a:p>
            <a:r>
              <a:rPr lang="en-US" altLang="zh-CN" sz="1600" b="1" dirty="0">
                <a:latin typeface="微软雅黑" panose="020B0503020204020204" pitchFamily="34" charset="-122"/>
                <a:ea typeface="微软雅黑" panose="020B0503020204020204" pitchFamily="34" charset="-122"/>
              </a:rPr>
              <a:t>1960-2021:</a:t>
            </a:r>
          </a:p>
          <a:p>
            <a:r>
              <a:rPr lang="en-US" altLang="zh-CN" sz="1600" b="1" dirty="0">
                <a:latin typeface="微软雅黑" panose="020B0503020204020204" pitchFamily="34" charset="-122"/>
                <a:ea typeface="微软雅黑" panose="020B0503020204020204" pitchFamily="34" charset="-122"/>
              </a:rPr>
              <a:t>Observed:</a:t>
            </a:r>
            <a:r>
              <a:rPr lang="en-US" altLang="zh-CN" sz="1600" b="1" dirty="0">
                <a:effectLst/>
                <a:latin typeface="微软雅黑" panose="020B0503020204020204" pitchFamily="34" charset="-122"/>
                <a:ea typeface="微软雅黑" panose="020B0503020204020204" pitchFamily="34" charset="-122"/>
              </a:rPr>
              <a:t>1.86 ± 0.14</a:t>
            </a:r>
            <a:endParaRPr lang="en-US" altLang="zh-CN" sz="1600" b="1" dirty="0">
              <a:latin typeface="微软雅黑" panose="020B0503020204020204" pitchFamily="34" charset="-122"/>
              <a:ea typeface="微软雅黑" panose="020B0503020204020204" pitchFamily="34" charset="-122"/>
            </a:endParaRPr>
          </a:p>
          <a:p>
            <a:r>
              <a:rPr lang="en-US" altLang="zh-CN" sz="1600" b="1" dirty="0">
                <a:solidFill>
                  <a:srgbClr val="858480"/>
                </a:solidFill>
                <a:latin typeface="微软雅黑" panose="020B0503020204020204" pitchFamily="34" charset="-122"/>
                <a:ea typeface="微软雅黑" panose="020B0503020204020204" pitchFamily="34" charset="-122"/>
              </a:rPr>
              <a:t>Contributions:</a:t>
            </a:r>
            <a:r>
              <a:rPr lang="en-US" altLang="zh-CN" sz="1600" b="1" dirty="0">
                <a:solidFill>
                  <a:srgbClr val="858480"/>
                </a:solidFill>
                <a:effectLst/>
                <a:latin typeface="微软雅黑" panose="020B0503020204020204" pitchFamily="34" charset="-122"/>
                <a:ea typeface="微软雅黑" panose="020B0503020204020204" pitchFamily="34" charset="-122"/>
              </a:rPr>
              <a:t>1.73 ± 0.13</a:t>
            </a:r>
          </a:p>
          <a:p>
            <a:r>
              <a:rPr lang="en-US" altLang="zh-CN" sz="1600" b="1" dirty="0">
                <a:solidFill>
                  <a:srgbClr val="C00000"/>
                </a:solidFill>
                <a:latin typeface="微软雅黑" panose="020B0503020204020204" pitchFamily="34" charset="-122"/>
                <a:ea typeface="微软雅黑" panose="020B0503020204020204" pitchFamily="34" charset="-122"/>
              </a:rPr>
              <a:t>Residual:</a:t>
            </a:r>
            <a:r>
              <a:rPr lang="zh-CN" altLang="en-US" sz="1600" b="1" dirty="0">
                <a:solidFill>
                  <a:srgbClr val="C00000"/>
                </a:solidFill>
                <a:latin typeface="微软雅黑" panose="020B0503020204020204" pitchFamily="34" charset="-122"/>
                <a:ea typeface="微软雅黑" panose="020B0503020204020204" pitchFamily="34" charset="-122"/>
              </a:rPr>
              <a:t> </a:t>
            </a:r>
            <a:r>
              <a:rPr lang="en-US" altLang="zh-CN" sz="1600" b="1" dirty="0">
                <a:solidFill>
                  <a:srgbClr val="C00000"/>
                </a:solidFill>
                <a:latin typeface="微软雅黑" panose="020B0503020204020204" pitchFamily="34" charset="-122"/>
                <a:ea typeface="微软雅黑" panose="020B0503020204020204" pitchFamily="34" charset="-122"/>
              </a:rPr>
              <a:t>0.13</a:t>
            </a:r>
          </a:p>
          <a:p>
            <a:r>
              <a:rPr kumimoji="1" lang="en-US" altLang="zh-CN" sz="1600" b="1" dirty="0">
                <a:solidFill>
                  <a:srgbClr val="00B050"/>
                </a:solidFill>
                <a:latin typeface="Arial" panose="020B0604020202020204" pitchFamily="34" charset="0"/>
                <a:cs typeface="Arial" panose="020B0604020202020204" pitchFamily="34" charset="0"/>
              </a:rPr>
              <a:t>IPCC</a:t>
            </a:r>
            <a:r>
              <a:rPr kumimoji="1" lang="zh-CN" altLang="en-US" sz="1600" b="1" dirty="0">
                <a:solidFill>
                  <a:srgbClr val="00B050"/>
                </a:solidFill>
                <a:latin typeface="Arial" panose="020B0604020202020204" pitchFamily="34" charset="0"/>
                <a:cs typeface="Arial" panose="020B0604020202020204" pitchFamily="34" charset="0"/>
              </a:rPr>
              <a:t> </a:t>
            </a:r>
            <a:r>
              <a:rPr kumimoji="1" lang="en-US" altLang="zh-CN" sz="1600" b="1" dirty="0">
                <a:solidFill>
                  <a:srgbClr val="00B050"/>
                </a:solidFill>
                <a:latin typeface="Arial" panose="020B0604020202020204" pitchFamily="34" charset="0"/>
                <a:cs typeface="Arial" panose="020B0604020202020204" pitchFamily="34" charset="0"/>
              </a:rPr>
              <a:t>residual:</a:t>
            </a:r>
            <a:r>
              <a:rPr kumimoji="1" lang="zh-CN" altLang="en-US" sz="1600" b="1" dirty="0">
                <a:solidFill>
                  <a:srgbClr val="00B050"/>
                </a:solidFill>
                <a:latin typeface="Arial" panose="020B0604020202020204" pitchFamily="34" charset="0"/>
                <a:cs typeface="Arial" panose="020B0604020202020204" pitchFamily="34" charset="0"/>
              </a:rPr>
              <a:t> </a:t>
            </a:r>
            <a:r>
              <a:rPr kumimoji="1" lang="en-US" altLang="zh-CN" sz="1600" b="1" dirty="0">
                <a:solidFill>
                  <a:srgbClr val="00B050"/>
                </a:solidFill>
                <a:latin typeface="Arial" panose="020B0604020202020204" pitchFamily="34" charset="0"/>
                <a:cs typeface="Arial" panose="020B0604020202020204" pitchFamily="34" charset="0"/>
              </a:rPr>
              <a:t>0.33</a:t>
            </a:r>
            <a:endParaRPr kumimoji="1" lang="zh-CN" altLang="en-US" sz="1600" b="1" dirty="0">
              <a:solidFill>
                <a:srgbClr val="00B050"/>
              </a:solidFill>
              <a:latin typeface="Arial" panose="020B0604020202020204" pitchFamily="34" charset="0"/>
              <a:cs typeface="Arial" panose="020B0604020202020204" pitchFamily="34" charset="0"/>
            </a:endParaRPr>
          </a:p>
          <a:p>
            <a:endParaRPr lang="zh-CN" altLang="zh-CN" sz="1600" b="1" dirty="0">
              <a:solidFill>
                <a:srgbClr val="C00000"/>
              </a:solidFill>
              <a:effectLst/>
              <a:latin typeface="微软雅黑" panose="020B0503020204020204" pitchFamily="34" charset="-122"/>
              <a:ea typeface="微软雅黑" panose="020B0503020204020204" pitchFamily="34" charset="-122"/>
            </a:endParaRPr>
          </a:p>
        </p:txBody>
      </p:sp>
      <p:sp>
        <p:nvSpPr>
          <p:cNvPr id="14" name="箭头: 右 15">
            <a:extLst>
              <a:ext uri="{FF2B5EF4-FFF2-40B4-BE49-F238E27FC236}">
                <a16:creationId xmlns:a16="http://schemas.microsoft.com/office/drawing/2014/main" id="{1936C8B3-C786-5B2F-95E6-0BE60759B598}"/>
              </a:ext>
            </a:extLst>
          </p:cNvPr>
          <p:cNvSpPr/>
          <p:nvPr/>
        </p:nvSpPr>
        <p:spPr>
          <a:xfrm rot="499978">
            <a:off x="4752421" y="2851340"/>
            <a:ext cx="3490607" cy="290443"/>
          </a:xfrm>
          <a:custGeom>
            <a:avLst/>
            <a:gdLst>
              <a:gd name="connsiteX0" fmla="*/ 0 w 2689769"/>
              <a:gd name="connsiteY0" fmla="*/ 98150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 name="connsiteX7" fmla="*/ 0 w 2689769"/>
              <a:gd name="connsiteY7" fmla="*/ 98150 h 392601"/>
              <a:gd name="connsiteX0" fmla="*/ 0 w 2689769"/>
              <a:gd name="connsiteY0" fmla="*/ 294451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9" h="392601">
                <a:moveTo>
                  <a:pt x="0" y="294451"/>
                </a:moveTo>
                <a:lnTo>
                  <a:pt x="2493469" y="98150"/>
                </a:lnTo>
                <a:lnTo>
                  <a:pt x="2493469" y="0"/>
                </a:lnTo>
                <a:lnTo>
                  <a:pt x="2689769" y="196301"/>
                </a:lnTo>
                <a:lnTo>
                  <a:pt x="2493469" y="392601"/>
                </a:lnTo>
                <a:lnTo>
                  <a:pt x="2493469" y="294451"/>
                </a:lnTo>
                <a:lnTo>
                  <a:pt x="0" y="294451"/>
                </a:lnTo>
                <a:close/>
              </a:path>
            </a:pathLst>
          </a:custGeom>
          <a:solidFill>
            <a:srgbClr val="4472C4"/>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箭头: 右 15">
            <a:extLst>
              <a:ext uri="{FF2B5EF4-FFF2-40B4-BE49-F238E27FC236}">
                <a16:creationId xmlns:a16="http://schemas.microsoft.com/office/drawing/2014/main" id="{F013293A-BB63-498A-739F-89A0591891C3}"/>
              </a:ext>
            </a:extLst>
          </p:cNvPr>
          <p:cNvSpPr/>
          <p:nvPr/>
        </p:nvSpPr>
        <p:spPr>
          <a:xfrm rot="581960">
            <a:off x="1852955" y="4335590"/>
            <a:ext cx="6237043" cy="351356"/>
          </a:xfrm>
          <a:custGeom>
            <a:avLst/>
            <a:gdLst>
              <a:gd name="connsiteX0" fmla="*/ 0 w 2689769"/>
              <a:gd name="connsiteY0" fmla="*/ 98150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 name="connsiteX7" fmla="*/ 0 w 2689769"/>
              <a:gd name="connsiteY7" fmla="*/ 98150 h 392601"/>
              <a:gd name="connsiteX0" fmla="*/ 0 w 2689769"/>
              <a:gd name="connsiteY0" fmla="*/ 294451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9" h="392601">
                <a:moveTo>
                  <a:pt x="0" y="294451"/>
                </a:moveTo>
                <a:lnTo>
                  <a:pt x="2493469" y="98150"/>
                </a:lnTo>
                <a:lnTo>
                  <a:pt x="2493469" y="0"/>
                </a:lnTo>
                <a:lnTo>
                  <a:pt x="2689769" y="196301"/>
                </a:lnTo>
                <a:lnTo>
                  <a:pt x="2493469" y="392601"/>
                </a:lnTo>
                <a:lnTo>
                  <a:pt x="2493469" y="294451"/>
                </a:lnTo>
                <a:lnTo>
                  <a:pt x="0" y="294451"/>
                </a:lnTo>
                <a:close/>
              </a:path>
            </a:pathLst>
          </a:custGeom>
          <a:solidFill>
            <a:srgbClr val="4472C4"/>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箭头: 右 15">
            <a:extLst>
              <a:ext uri="{FF2B5EF4-FFF2-40B4-BE49-F238E27FC236}">
                <a16:creationId xmlns:a16="http://schemas.microsoft.com/office/drawing/2014/main" id="{9739C0C7-AE8C-C056-3C74-8508F7DED4A2}"/>
              </a:ext>
            </a:extLst>
          </p:cNvPr>
          <p:cNvSpPr/>
          <p:nvPr/>
        </p:nvSpPr>
        <p:spPr>
          <a:xfrm rot="581960">
            <a:off x="7060855" y="2460471"/>
            <a:ext cx="1099593" cy="185867"/>
          </a:xfrm>
          <a:custGeom>
            <a:avLst/>
            <a:gdLst>
              <a:gd name="connsiteX0" fmla="*/ 0 w 2689769"/>
              <a:gd name="connsiteY0" fmla="*/ 98150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 name="connsiteX7" fmla="*/ 0 w 2689769"/>
              <a:gd name="connsiteY7" fmla="*/ 98150 h 392601"/>
              <a:gd name="connsiteX0" fmla="*/ 0 w 2689769"/>
              <a:gd name="connsiteY0" fmla="*/ 294451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9" h="392601">
                <a:moveTo>
                  <a:pt x="0" y="294451"/>
                </a:moveTo>
                <a:lnTo>
                  <a:pt x="2493469" y="98150"/>
                </a:lnTo>
                <a:lnTo>
                  <a:pt x="2493469" y="0"/>
                </a:lnTo>
                <a:lnTo>
                  <a:pt x="2689769" y="196301"/>
                </a:lnTo>
                <a:lnTo>
                  <a:pt x="2493469" y="392601"/>
                </a:lnTo>
                <a:lnTo>
                  <a:pt x="2493469" y="294451"/>
                </a:lnTo>
                <a:lnTo>
                  <a:pt x="0" y="294451"/>
                </a:lnTo>
                <a:close/>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Rectangle 9">
            <a:extLst>
              <a:ext uri="{FF2B5EF4-FFF2-40B4-BE49-F238E27FC236}">
                <a16:creationId xmlns:a16="http://schemas.microsoft.com/office/drawing/2014/main" id="{97709A76-5E0E-B5AB-B886-18821F280553}"/>
              </a:ext>
            </a:extLst>
          </p:cNvPr>
          <p:cNvSpPr/>
          <p:nvPr/>
        </p:nvSpPr>
        <p:spPr>
          <a:xfrm>
            <a:off x="1212850" y="1171803"/>
            <a:ext cx="5067300" cy="327298"/>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19" name="箭头: 右 15">
            <a:extLst>
              <a:ext uri="{FF2B5EF4-FFF2-40B4-BE49-F238E27FC236}">
                <a16:creationId xmlns:a16="http://schemas.microsoft.com/office/drawing/2014/main" id="{8FA0B2C1-F40D-B201-6321-7D7106453055}"/>
              </a:ext>
            </a:extLst>
          </p:cNvPr>
          <p:cNvSpPr/>
          <p:nvPr/>
        </p:nvSpPr>
        <p:spPr>
          <a:xfrm rot="581960">
            <a:off x="5079658" y="3743855"/>
            <a:ext cx="3088929" cy="258036"/>
          </a:xfrm>
          <a:custGeom>
            <a:avLst/>
            <a:gdLst>
              <a:gd name="connsiteX0" fmla="*/ 0 w 2689769"/>
              <a:gd name="connsiteY0" fmla="*/ 98150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 name="connsiteX7" fmla="*/ 0 w 2689769"/>
              <a:gd name="connsiteY7" fmla="*/ 98150 h 392601"/>
              <a:gd name="connsiteX0" fmla="*/ 0 w 2689769"/>
              <a:gd name="connsiteY0" fmla="*/ 294451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9" h="392601">
                <a:moveTo>
                  <a:pt x="0" y="294451"/>
                </a:moveTo>
                <a:lnTo>
                  <a:pt x="2493469" y="98150"/>
                </a:lnTo>
                <a:lnTo>
                  <a:pt x="2493469" y="0"/>
                </a:lnTo>
                <a:lnTo>
                  <a:pt x="2689769" y="196301"/>
                </a:lnTo>
                <a:lnTo>
                  <a:pt x="2493469" y="392601"/>
                </a:lnTo>
                <a:lnTo>
                  <a:pt x="2493469" y="294451"/>
                </a:lnTo>
                <a:lnTo>
                  <a:pt x="0" y="294451"/>
                </a:lnTo>
                <a:close/>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箭头: 右 15">
            <a:extLst>
              <a:ext uri="{FF2B5EF4-FFF2-40B4-BE49-F238E27FC236}">
                <a16:creationId xmlns:a16="http://schemas.microsoft.com/office/drawing/2014/main" id="{064B3999-4989-8D95-5B8C-06518B2525B1}"/>
              </a:ext>
            </a:extLst>
          </p:cNvPr>
          <p:cNvSpPr/>
          <p:nvPr/>
        </p:nvSpPr>
        <p:spPr>
          <a:xfrm rot="581960">
            <a:off x="3190842" y="5241323"/>
            <a:ext cx="4944391" cy="258036"/>
          </a:xfrm>
          <a:custGeom>
            <a:avLst/>
            <a:gdLst>
              <a:gd name="connsiteX0" fmla="*/ 0 w 2689769"/>
              <a:gd name="connsiteY0" fmla="*/ 98150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 name="connsiteX7" fmla="*/ 0 w 2689769"/>
              <a:gd name="connsiteY7" fmla="*/ 98150 h 392601"/>
              <a:gd name="connsiteX0" fmla="*/ 0 w 2689769"/>
              <a:gd name="connsiteY0" fmla="*/ 294451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9" h="392601">
                <a:moveTo>
                  <a:pt x="0" y="294451"/>
                </a:moveTo>
                <a:lnTo>
                  <a:pt x="2493469" y="98150"/>
                </a:lnTo>
                <a:lnTo>
                  <a:pt x="2493469" y="0"/>
                </a:lnTo>
                <a:lnTo>
                  <a:pt x="2689769" y="196301"/>
                </a:lnTo>
                <a:lnTo>
                  <a:pt x="2493469" y="392601"/>
                </a:lnTo>
                <a:lnTo>
                  <a:pt x="2493469" y="294451"/>
                </a:lnTo>
                <a:lnTo>
                  <a:pt x="0" y="294451"/>
                </a:lnTo>
                <a:close/>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37333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6D3EB-4CF0-F6F4-5B68-7B8FE70BC021}"/>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9C37E98E-401E-3028-62BB-3EE77E4D2F75}"/>
              </a:ext>
            </a:extLst>
          </p:cNvPr>
          <p:cNvSpPr txBox="1"/>
          <p:nvPr/>
        </p:nvSpPr>
        <p:spPr>
          <a:xfrm>
            <a:off x="293868" y="165634"/>
            <a:ext cx="11758851" cy="584775"/>
          </a:xfrm>
          <a:prstGeom prst="rect">
            <a:avLst/>
          </a:prstGeom>
          <a:noFill/>
        </p:spPr>
        <p:txBody>
          <a:bodyPr wrap="square" rtlCol="0">
            <a:spAutoFit/>
          </a:bodyPr>
          <a:lstStyle/>
          <a:p>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Sea</a:t>
            </a:r>
            <a:r>
              <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Level</a:t>
            </a:r>
            <a:r>
              <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Budget: acceleration</a:t>
            </a:r>
            <a:endPar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3" name="直接连接符 21">
            <a:extLst>
              <a:ext uri="{FF2B5EF4-FFF2-40B4-BE49-F238E27FC236}">
                <a16:creationId xmlns:a16="http://schemas.microsoft.com/office/drawing/2014/main" id="{8637F4EA-557D-55D7-9C3D-0C21D4859826}"/>
              </a:ext>
            </a:extLst>
          </p:cNvPr>
          <p:cNvCxnSpPr/>
          <p:nvPr/>
        </p:nvCxnSpPr>
        <p:spPr>
          <a:xfrm>
            <a:off x="263947" y="845457"/>
            <a:ext cx="114871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F6D98A-059A-6121-3CB5-00564B6486C0}"/>
              </a:ext>
            </a:extLst>
          </p:cNvPr>
          <p:cNvSpPr/>
          <p:nvPr/>
        </p:nvSpPr>
        <p:spPr>
          <a:xfrm>
            <a:off x="413682" y="1561633"/>
            <a:ext cx="698500" cy="161788"/>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FF390E4D-8770-19EC-0CF9-7FB55C83E813}"/>
              </a:ext>
            </a:extLst>
          </p:cNvPr>
          <p:cNvSpPr/>
          <p:nvPr/>
        </p:nvSpPr>
        <p:spPr>
          <a:xfrm>
            <a:off x="263947" y="1477216"/>
            <a:ext cx="698500" cy="292252"/>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1DFEBEED-59CB-3C19-3F0E-4CAC0D8B7E9C}"/>
              </a:ext>
            </a:extLst>
          </p:cNvPr>
          <p:cNvSpPr/>
          <p:nvPr/>
        </p:nvSpPr>
        <p:spPr>
          <a:xfrm>
            <a:off x="487765" y="1657132"/>
            <a:ext cx="359834" cy="85377"/>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8C5A9932-E666-2035-DF00-95B4E7B74AC7}"/>
              </a:ext>
            </a:extLst>
          </p:cNvPr>
          <p:cNvSpPr/>
          <p:nvPr/>
        </p:nvSpPr>
        <p:spPr>
          <a:xfrm>
            <a:off x="367608" y="1576363"/>
            <a:ext cx="491177" cy="161788"/>
          </a:xfrm>
          <a:prstGeom prst="rect">
            <a:avLst/>
          </a:prstGeom>
          <a:solidFill>
            <a:schemeClr val="bg1"/>
          </a:solidFill>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37" name="矩形 36">
            <a:extLst>
              <a:ext uri="{FF2B5EF4-FFF2-40B4-BE49-F238E27FC236}">
                <a16:creationId xmlns:a16="http://schemas.microsoft.com/office/drawing/2014/main" id="{9936ED39-A826-0509-0E3B-466B0996EBF9}"/>
              </a:ext>
            </a:extLst>
          </p:cNvPr>
          <p:cNvSpPr/>
          <p:nvPr/>
        </p:nvSpPr>
        <p:spPr>
          <a:xfrm>
            <a:off x="793334" y="2226900"/>
            <a:ext cx="349250" cy="118021"/>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40" name="矩形 39">
            <a:extLst>
              <a:ext uri="{FF2B5EF4-FFF2-40B4-BE49-F238E27FC236}">
                <a16:creationId xmlns:a16="http://schemas.microsoft.com/office/drawing/2014/main" id="{C2BE2CB1-1D58-11D9-C33C-3533D01E3687}"/>
              </a:ext>
            </a:extLst>
          </p:cNvPr>
          <p:cNvSpPr/>
          <p:nvPr/>
        </p:nvSpPr>
        <p:spPr>
          <a:xfrm>
            <a:off x="788074" y="2226900"/>
            <a:ext cx="406658" cy="131524"/>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11" name="Rectangle 10">
            <a:extLst>
              <a:ext uri="{FF2B5EF4-FFF2-40B4-BE49-F238E27FC236}">
                <a16:creationId xmlns:a16="http://schemas.microsoft.com/office/drawing/2014/main" id="{4FD20C69-6DAF-C4AE-22DF-EF324DF19E2D}"/>
              </a:ext>
            </a:extLst>
          </p:cNvPr>
          <p:cNvSpPr/>
          <p:nvPr/>
        </p:nvSpPr>
        <p:spPr>
          <a:xfrm>
            <a:off x="699162" y="4009092"/>
            <a:ext cx="1530350" cy="1530350"/>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pic>
        <p:nvPicPr>
          <p:cNvPr id="36" name="Picture 35">
            <a:extLst>
              <a:ext uri="{FF2B5EF4-FFF2-40B4-BE49-F238E27FC236}">
                <a16:creationId xmlns:a16="http://schemas.microsoft.com/office/drawing/2014/main" id="{D9679ABA-649A-4B0C-911A-C7740C9E4484}"/>
              </a:ext>
            </a:extLst>
          </p:cNvPr>
          <p:cNvPicPr>
            <a:picLocks noChangeAspect="1"/>
          </p:cNvPicPr>
          <p:nvPr/>
        </p:nvPicPr>
        <p:blipFill>
          <a:blip r:embed="rId3">
            <a:extLst>
              <a:ext uri="{28A0092B-C50C-407E-A947-70E740481C1C}">
                <a14:useLocalDpi xmlns:a14="http://schemas.microsoft.com/office/drawing/2010/main" val="0"/>
              </a:ext>
            </a:extLst>
          </a:blip>
          <a:srcRect l="2277" t="4027" r="39398" b="3999"/>
          <a:stretch/>
        </p:blipFill>
        <p:spPr>
          <a:xfrm>
            <a:off x="5006087" y="2523856"/>
            <a:ext cx="1863551" cy="1810287"/>
          </a:xfrm>
          <a:prstGeom prst="rect">
            <a:avLst/>
          </a:prstGeom>
        </p:spPr>
      </p:pic>
      <p:pic>
        <p:nvPicPr>
          <p:cNvPr id="38" name="Picture 37">
            <a:extLst>
              <a:ext uri="{FF2B5EF4-FFF2-40B4-BE49-F238E27FC236}">
                <a16:creationId xmlns:a16="http://schemas.microsoft.com/office/drawing/2014/main" id="{5B55EA15-EA8F-54DC-0883-2055D96FFCA7}"/>
              </a:ext>
            </a:extLst>
          </p:cNvPr>
          <p:cNvPicPr>
            <a:picLocks noChangeAspect="1"/>
          </p:cNvPicPr>
          <p:nvPr/>
        </p:nvPicPr>
        <p:blipFill>
          <a:blip r:embed="rId3">
            <a:extLst>
              <a:ext uri="{28A0092B-C50C-407E-A947-70E740481C1C}">
                <a14:useLocalDpi xmlns:a14="http://schemas.microsoft.com/office/drawing/2010/main" val="0"/>
              </a:ext>
            </a:extLst>
          </a:blip>
          <a:srcRect l="60816" t="6879" b="61891"/>
          <a:stretch/>
        </p:blipFill>
        <p:spPr>
          <a:xfrm>
            <a:off x="5048965" y="4416197"/>
            <a:ext cx="1431369" cy="702759"/>
          </a:xfrm>
          <a:prstGeom prst="rect">
            <a:avLst/>
          </a:prstGeom>
        </p:spPr>
      </p:pic>
      <p:sp>
        <p:nvSpPr>
          <p:cNvPr id="41" name="Rectangle 40">
            <a:extLst>
              <a:ext uri="{FF2B5EF4-FFF2-40B4-BE49-F238E27FC236}">
                <a16:creationId xmlns:a16="http://schemas.microsoft.com/office/drawing/2014/main" id="{4B086B99-6BD7-E5F6-CACB-4E70D1B5F83D}"/>
              </a:ext>
            </a:extLst>
          </p:cNvPr>
          <p:cNvSpPr/>
          <p:nvPr/>
        </p:nvSpPr>
        <p:spPr>
          <a:xfrm>
            <a:off x="4959207" y="2478499"/>
            <a:ext cx="2037510" cy="2665355"/>
          </a:xfrm>
          <a:prstGeom prst="rect">
            <a:avLst/>
          </a:prstGeom>
          <a:ln w="19050">
            <a:solidFill>
              <a:schemeClr val="tx1"/>
            </a:solidFill>
            <a:prstDash val="sysDash"/>
          </a:ln>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grpSp>
        <p:nvGrpSpPr>
          <p:cNvPr id="12" name="Group 11">
            <a:extLst>
              <a:ext uri="{FF2B5EF4-FFF2-40B4-BE49-F238E27FC236}">
                <a16:creationId xmlns:a16="http://schemas.microsoft.com/office/drawing/2014/main" id="{0D4021AA-3D5F-0CB4-F134-1810B325ECC3}"/>
              </a:ext>
            </a:extLst>
          </p:cNvPr>
          <p:cNvGrpSpPr/>
          <p:nvPr/>
        </p:nvGrpSpPr>
        <p:grpSpPr>
          <a:xfrm>
            <a:off x="119774" y="869025"/>
            <a:ext cx="10903826" cy="5988975"/>
            <a:chOff x="82491" y="1667292"/>
            <a:chExt cx="7049829" cy="3872150"/>
          </a:xfrm>
        </p:grpSpPr>
        <p:pic>
          <p:nvPicPr>
            <p:cNvPr id="8" name="Picture 7">
              <a:extLst>
                <a:ext uri="{FF2B5EF4-FFF2-40B4-BE49-F238E27FC236}">
                  <a16:creationId xmlns:a16="http://schemas.microsoft.com/office/drawing/2014/main" id="{AC0EEE24-237F-4CCD-33C3-4105F6F75340}"/>
                </a:ext>
              </a:extLst>
            </p:cNvPr>
            <p:cNvPicPr>
              <a:picLocks noChangeAspect="1"/>
            </p:cNvPicPr>
            <p:nvPr/>
          </p:nvPicPr>
          <p:blipFill>
            <a:blip r:embed="rId4">
              <a:extLst>
                <a:ext uri="{28A0092B-C50C-407E-A947-70E740481C1C}">
                  <a14:useLocalDpi xmlns:a14="http://schemas.microsoft.com/office/drawing/2010/main" val="0"/>
                </a:ext>
              </a:extLst>
            </a:blip>
            <a:srcRect t="5808" r="13922"/>
            <a:stretch/>
          </p:blipFill>
          <p:spPr>
            <a:xfrm>
              <a:off x="82491" y="1682260"/>
              <a:ext cx="7049829" cy="3857182"/>
            </a:xfrm>
            <a:prstGeom prst="rect">
              <a:avLst/>
            </a:prstGeom>
          </p:spPr>
        </p:pic>
        <p:cxnSp>
          <p:nvCxnSpPr>
            <p:cNvPr id="6" name="Straight Connector 5">
              <a:extLst>
                <a:ext uri="{FF2B5EF4-FFF2-40B4-BE49-F238E27FC236}">
                  <a16:creationId xmlns:a16="http://schemas.microsoft.com/office/drawing/2014/main" id="{292415BD-2C39-6F36-FAC0-370EFEF0D063}"/>
                </a:ext>
              </a:extLst>
            </p:cNvPr>
            <p:cNvCxnSpPr>
              <a:cxnSpLocks/>
            </p:cNvCxnSpPr>
            <p:nvPr/>
          </p:nvCxnSpPr>
          <p:spPr>
            <a:xfrm>
              <a:off x="7132320" y="1667292"/>
              <a:ext cx="0" cy="3614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D7A543B4-78D0-E9E6-923A-FF3E40F10F98}"/>
              </a:ext>
            </a:extLst>
          </p:cNvPr>
          <p:cNvSpPr txBox="1"/>
          <p:nvPr/>
        </p:nvSpPr>
        <p:spPr>
          <a:xfrm>
            <a:off x="6173293" y="2323348"/>
            <a:ext cx="3510063" cy="92333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Observed: </a:t>
            </a:r>
            <a:r>
              <a:rPr lang="en-US" altLang="zh-CN" b="1" dirty="0">
                <a:effectLst/>
                <a:latin typeface="微软雅黑" panose="020B0503020204020204" pitchFamily="34" charset="-122"/>
                <a:ea typeface="微软雅黑" panose="020B0503020204020204" pitchFamily="34" charset="-122"/>
              </a:rPr>
              <a:t>0.083 ± 0.049</a:t>
            </a:r>
            <a:endParaRPr lang="en-US" altLang="zh-CN" b="1" dirty="0">
              <a:latin typeface="微软雅黑" panose="020B0503020204020204" pitchFamily="34" charset="-122"/>
              <a:ea typeface="微软雅黑" panose="020B0503020204020204" pitchFamily="34" charset="-122"/>
            </a:endParaRPr>
          </a:p>
          <a:p>
            <a:r>
              <a:rPr lang="en-US" altLang="zh-CN" b="1" dirty="0">
                <a:solidFill>
                  <a:srgbClr val="858480"/>
                </a:solidFill>
                <a:latin typeface="微软雅黑" panose="020B0503020204020204" pitchFamily="34" charset="-122"/>
                <a:ea typeface="微软雅黑" panose="020B0503020204020204" pitchFamily="34" charset="-122"/>
              </a:rPr>
              <a:t>Contributions: </a:t>
            </a:r>
            <a:r>
              <a:rPr lang="en-US" altLang="zh-CN" b="1" dirty="0">
                <a:solidFill>
                  <a:srgbClr val="858480"/>
                </a:solidFill>
                <a:effectLst/>
                <a:latin typeface="微软雅黑" panose="020B0503020204020204" pitchFamily="34" charset="-122"/>
                <a:ea typeface="微软雅黑" panose="020B0503020204020204" pitchFamily="34" charset="-122"/>
              </a:rPr>
              <a:t>0.074 ± 0.013</a:t>
            </a:r>
          </a:p>
          <a:p>
            <a:r>
              <a:rPr lang="en-US" altLang="zh-CN" b="1" dirty="0">
                <a:solidFill>
                  <a:srgbClr val="C00000"/>
                </a:solidFill>
                <a:latin typeface="微软雅黑" panose="020B0503020204020204" pitchFamily="34" charset="-122"/>
                <a:ea typeface="微软雅黑" panose="020B0503020204020204" pitchFamily="34" charset="-122"/>
              </a:rPr>
              <a:t>Residual: 0.09</a:t>
            </a:r>
            <a:endParaRPr lang="zh-CN" altLang="zh-CN" b="1" dirty="0">
              <a:solidFill>
                <a:srgbClr val="C00000"/>
              </a:solidFill>
              <a:effectLst/>
              <a:latin typeface="微软雅黑" panose="020B0503020204020204" pitchFamily="34" charset="-122"/>
              <a:ea typeface="微软雅黑" panose="020B0503020204020204" pitchFamily="34" charset="-122"/>
            </a:endParaRPr>
          </a:p>
        </p:txBody>
      </p:sp>
      <p:sp>
        <p:nvSpPr>
          <p:cNvPr id="42" name="TextBox 41">
            <a:extLst>
              <a:ext uri="{FF2B5EF4-FFF2-40B4-BE49-F238E27FC236}">
                <a16:creationId xmlns:a16="http://schemas.microsoft.com/office/drawing/2014/main" id="{F6839B10-4BAA-2039-030B-27CD8D102072}"/>
              </a:ext>
            </a:extLst>
          </p:cNvPr>
          <p:cNvSpPr txBox="1"/>
          <p:nvPr/>
        </p:nvSpPr>
        <p:spPr>
          <a:xfrm>
            <a:off x="1733041" y="2482312"/>
            <a:ext cx="3510063" cy="92333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Observed: </a:t>
            </a:r>
            <a:r>
              <a:rPr lang="en-US" altLang="zh-CN" b="1" dirty="0">
                <a:effectLst/>
                <a:latin typeface="微软雅黑" panose="020B0503020204020204" pitchFamily="34" charset="-122"/>
                <a:ea typeface="微软雅黑" panose="020B0503020204020204" pitchFamily="34" charset="-122"/>
              </a:rPr>
              <a:t>0.072 ± 0.005</a:t>
            </a:r>
            <a:endParaRPr lang="en-US" altLang="zh-CN" b="1" dirty="0">
              <a:latin typeface="微软雅黑" panose="020B0503020204020204" pitchFamily="34" charset="-122"/>
              <a:ea typeface="微软雅黑" panose="020B0503020204020204" pitchFamily="34" charset="-122"/>
            </a:endParaRPr>
          </a:p>
          <a:p>
            <a:r>
              <a:rPr lang="en-US" altLang="zh-CN" b="1" dirty="0">
                <a:solidFill>
                  <a:srgbClr val="858480"/>
                </a:solidFill>
                <a:latin typeface="微软雅黑" panose="020B0503020204020204" pitchFamily="34" charset="-122"/>
                <a:ea typeface="微软雅黑" panose="020B0503020204020204" pitchFamily="34" charset="-122"/>
              </a:rPr>
              <a:t>Contributions: </a:t>
            </a:r>
            <a:r>
              <a:rPr lang="en-US" altLang="zh-CN" b="1" dirty="0">
                <a:solidFill>
                  <a:srgbClr val="858480"/>
                </a:solidFill>
                <a:effectLst/>
                <a:latin typeface="微软雅黑" panose="020B0503020204020204" pitchFamily="34" charset="-122"/>
                <a:ea typeface="微软雅黑" panose="020B0503020204020204" pitchFamily="34" charset="-122"/>
              </a:rPr>
              <a:t>0.080 ± 0.005</a:t>
            </a:r>
          </a:p>
          <a:p>
            <a:r>
              <a:rPr lang="en-US" altLang="zh-CN" b="1" dirty="0">
                <a:solidFill>
                  <a:srgbClr val="C00000"/>
                </a:solidFill>
                <a:latin typeface="微软雅黑" panose="020B0503020204020204" pitchFamily="34" charset="-122"/>
                <a:ea typeface="微软雅黑" panose="020B0503020204020204" pitchFamily="34" charset="-122"/>
              </a:rPr>
              <a:t>Residual:-0.08</a:t>
            </a:r>
            <a:endParaRPr lang="zh-CN" altLang="zh-CN" b="1" dirty="0">
              <a:solidFill>
                <a:srgbClr val="C00000"/>
              </a:solidFill>
              <a:effectLst/>
              <a:latin typeface="微软雅黑" panose="020B0503020204020204" pitchFamily="34" charset="-122"/>
              <a:ea typeface="微软雅黑" panose="020B0503020204020204" pitchFamily="34" charset="-122"/>
            </a:endParaRPr>
          </a:p>
        </p:txBody>
      </p:sp>
      <p:pic>
        <p:nvPicPr>
          <p:cNvPr id="7" name="Picture 6">
            <a:extLst>
              <a:ext uri="{FF2B5EF4-FFF2-40B4-BE49-F238E27FC236}">
                <a16:creationId xmlns:a16="http://schemas.microsoft.com/office/drawing/2014/main" id="{EE1F774C-373F-D4FE-A87B-F372A80221F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366" r="18613"/>
          <a:stretch/>
        </p:blipFill>
        <p:spPr>
          <a:xfrm>
            <a:off x="7616485" y="3090425"/>
            <a:ext cx="3407116" cy="3378909"/>
          </a:xfrm>
          <a:prstGeom prst="rect">
            <a:avLst/>
          </a:prstGeom>
        </p:spPr>
      </p:pic>
      <p:pic>
        <p:nvPicPr>
          <p:cNvPr id="13" name="Picture 12">
            <a:extLst>
              <a:ext uri="{FF2B5EF4-FFF2-40B4-BE49-F238E27FC236}">
                <a16:creationId xmlns:a16="http://schemas.microsoft.com/office/drawing/2014/main" id="{4EA84475-4B1F-F6F8-7871-D15FEE9AA49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16795" y="3259756"/>
            <a:ext cx="3179115" cy="3179115"/>
          </a:xfrm>
          <a:prstGeom prst="rect">
            <a:avLst/>
          </a:prstGeom>
        </p:spPr>
      </p:pic>
    </p:spTree>
    <p:extLst>
      <p:ext uri="{BB962C8B-B14F-4D97-AF65-F5344CB8AC3E}">
        <p14:creationId xmlns:p14="http://schemas.microsoft.com/office/powerpoint/2010/main" val="2986311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6D3EB-4CF0-F6F4-5B68-7B8FE70BC021}"/>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9C37E98E-401E-3028-62BB-3EE77E4D2F75}"/>
              </a:ext>
            </a:extLst>
          </p:cNvPr>
          <p:cNvSpPr txBox="1"/>
          <p:nvPr/>
        </p:nvSpPr>
        <p:spPr>
          <a:xfrm>
            <a:off x="293868" y="165634"/>
            <a:ext cx="11758851" cy="584775"/>
          </a:xfrm>
          <a:prstGeom prst="rect">
            <a:avLst/>
          </a:prstGeom>
          <a:noFill/>
        </p:spPr>
        <p:txBody>
          <a:bodyPr wrap="square" rtlCol="0">
            <a:spAutoFit/>
          </a:bodyPr>
          <a:lstStyle/>
          <a:p>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Sea</a:t>
            </a:r>
            <a:r>
              <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Level</a:t>
            </a:r>
            <a:r>
              <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Budget: acceleration</a:t>
            </a:r>
            <a:endPar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3" name="直接连接符 21">
            <a:extLst>
              <a:ext uri="{FF2B5EF4-FFF2-40B4-BE49-F238E27FC236}">
                <a16:creationId xmlns:a16="http://schemas.microsoft.com/office/drawing/2014/main" id="{8637F4EA-557D-55D7-9C3D-0C21D4859826}"/>
              </a:ext>
            </a:extLst>
          </p:cNvPr>
          <p:cNvCxnSpPr/>
          <p:nvPr/>
        </p:nvCxnSpPr>
        <p:spPr>
          <a:xfrm>
            <a:off x="263947" y="845457"/>
            <a:ext cx="114871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F6D98A-059A-6121-3CB5-00564B6486C0}"/>
              </a:ext>
            </a:extLst>
          </p:cNvPr>
          <p:cNvSpPr/>
          <p:nvPr/>
        </p:nvSpPr>
        <p:spPr>
          <a:xfrm>
            <a:off x="413682" y="1561633"/>
            <a:ext cx="698500" cy="161788"/>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FF390E4D-8770-19EC-0CF9-7FB55C83E813}"/>
              </a:ext>
            </a:extLst>
          </p:cNvPr>
          <p:cNvSpPr/>
          <p:nvPr/>
        </p:nvSpPr>
        <p:spPr>
          <a:xfrm>
            <a:off x="263947" y="1477216"/>
            <a:ext cx="698500" cy="292252"/>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8C5A9932-E666-2035-DF00-95B4E7B74AC7}"/>
              </a:ext>
            </a:extLst>
          </p:cNvPr>
          <p:cNvSpPr/>
          <p:nvPr/>
        </p:nvSpPr>
        <p:spPr>
          <a:xfrm>
            <a:off x="367608" y="1576363"/>
            <a:ext cx="491177" cy="161788"/>
          </a:xfrm>
          <a:prstGeom prst="rect">
            <a:avLst/>
          </a:prstGeom>
          <a:solidFill>
            <a:schemeClr val="bg1"/>
          </a:solidFill>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11" name="Rectangle 10">
            <a:extLst>
              <a:ext uri="{FF2B5EF4-FFF2-40B4-BE49-F238E27FC236}">
                <a16:creationId xmlns:a16="http://schemas.microsoft.com/office/drawing/2014/main" id="{4FD20C69-6DAF-C4AE-22DF-EF324DF19E2D}"/>
              </a:ext>
            </a:extLst>
          </p:cNvPr>
          <p:cNvSpPr/>
          <p:nvPr/>
        </p:nvSpPr>
        <p:spPr>
          <a:xfrm>
            <a:off x="699162" y="4009092"/>
            <a:ext cx="1530350" cy="1530350"/>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45" name="Arrow: Right 44">
            <a:extLst>
              <a:ext uri="{FF2B5EF4-FFF2-40B4-BE49-F238E27FC236}">
                <a16:creationId xmlns:a16="http://schemas.microsoft.com/office/drawing/2014/main" id="{870BB092-C0A8-4F6E-01CE-8A64F1918763}"/>
              </a:ext>
            </a:extLst>
          </p:cNvPr>
          <p:cNvSpPr/>
          <p:nvPr/>
        </p:nvSpPr>
        <p:spPr>
          <a:xfrm>
            <a:off x="4453205" y="2292662"/>
            <a:ext cx="677097" cy="324000"/>
          </a:xfrm>
          <a:prstGeom prst="rightArrow">
            <a:avLst/>
          </a:prstGeom>
          <a:solidFill>
            <a:schemeClr val="accent1"/>
          </a:solidFill>
          <a:ln>
            <a:noFill/>
          </a:ln>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46" name="TextBox 45">
            <a:extLst>
              <a:ext uri="{FF2B5EF4-FFF2-40B4-BE49-F238E27FC236}">
                <a16:creationId xmlns:a16="http://schemas.microsoft.com/office/drawing/2014/main" id="{C67BA393-660D-A513-339D-0F921ED92B9F}"/>
              </a:ext>
            </a:extLst>
          </p:cNvPr>
          <p:cNvSpPr txBox="1"/>
          <p:nvPr/>
        </p:nvSpPr>
        <p:spPr>
          <a:xfrm>
            <a:off x="5257804" y="1769468"/>
            <a:ext cx="4365747" cy="1077218"/>
          </a:xfrm>
          <a:prstGeom prst="rect">
            <a:avLst/>
          </a:prstGeom>
          <a:noFill/>
        </p:spPr>
        <p:txBody>
          <a:bodyPr wrap="none" rtlCol="0">
            <a:spAutoFit/>
          </a:bodyPr>
          <a:lstStyle/>
          <a:p>
            <a:r>
              <a:rPr lang="en-US" altLang="zh-CN" sz="1600" b="1" dirty="0">
                <a:latin typeface="微软雅黑" panose="020B0503020204020204" pitchFamily="34" charset="-122"/>
                <a:ea typeface="微软雅黑" panose="020B0503020204020204" pitchFamily="34" charset="-122"/>
              </a:rPr>
              <a:t>Observed GMSL: 0.084 + 0.066</a:t>
            </a:r>
          </a:p>
          <a:p>
            <a:r>
              <a:rPr lang="en-US" altLang="zh-CN" sz="1600" b="1" dirty="0">
                <a:solidFill>
                  <a:srgbClr val="D9401E"/>
                </a:solidFill>
                <a:latin typeface="微软雅黑" panose="020B0503020204020204" pitchFamily="34" charset="-122"/>
                <a:ea typeface="微软雅黑" panose="020B0503020204020204" pitchFamily="34" charset="-122"/>
              </a:rPr>
              <a:t>Thermosteric: </a:t>
            </a:r>
            <a:r>
              <a:rPr lang="en-US" altLang="zh-CN" sz="1600" b="1" dirty="0">
                <a:solidFill>
                  <a:srgbClr val="D9401E"/>
                </a:solidFill>
                <a:effectLst/>
                <a:latin typeface="微软雅黑" panose="020B0503020204020204" pitchFamily="34" charset="-122"/>
                <a:ea typeface="微软雅黑" panose="020B0503020204020204" pitchFamily="34" charset="-122"/>
              </a:rPr>
              <a:t>0.115 ± 0.016</a:t>
            </a:r>
          </a:p>
          <a:p>
            <a:r>
              <a:rPr lang="en-US" altLang="zh-CN" sz="1600" b="1" dirty="0">
                <a:solidFill>
                  <a:srgbClr val="398AC2"/>
                </a:solidFill>
                <a:latin typeface="微软雅黑" panose="020B0503020204020204" pitchFamily="34" charset="-122"/>
                <a:ea typeface="微软雅黑" panose="020B0503020204020204" pitchFamily="34" charset="-122"/>
              </a:rPr>
              <a:t>Ocean mass sum:</a:t>
            </a:r>
            <a:r>
              <a:rPr lang="en-US" altLang="zh-CN" sz="1600" b="1" dirty="0">
                <a:solidFill>
                  <a:srgbClr val="398AC2"/>
                </a:solidFill>
                <a:effectLst/>
                <a:latin typeface="微软雅黑" panose="020B0503020204020204" pitchFamily="34" charset="-122"/>
                <a:ea typeface="微软雅黑" panose="020B0503020204020204" pitchFamily="34" charset="-122"/>
              </a:rPr>
              <a:t> 0.059 ± 0.006</a:t>
            </a:r>
          </a:p>
          <a:p>
            <a:r>
              <a:rPr lang="en-US" altLang="zh-CN" sz="1600" b="1" dirty="0">
                <a:solidFill>
                  <a:srgbClr val="008001"/>
                </a:solidFill>
                <a:latin typeface="微软雅黑" panose="020B0503020204020204" pitchFamily="34" charset="-122"/>
                <a:ea typeface="微软雅黑" panose="020B0503020204020204" pitchFamily="34" charset="-122"/>
              </a:rPr>
              <a:t>Ocean mass from GRACE:</a:t>
            </a:r>
            <a:r>
              <a:rPr lang="en-US" altLang="zh-CN" sz="1600" b="1" dirty="0">
                <a:solidFill>
                  <a:srgbClr val="008001"/>
                </a:solidFill>
                <a:effectLst/>
                <a:latin typeface="微软雅黑" panose="020B0503020204020204" pitchFamily="34" charset="-122"/>
                <a:ea typeface="微软雅黑" panose="020B0503020204020204" pitchFamily="34" charset="-122"/>
              </a:rPr>
              <a:t> -0.019 ± 0.027</a:t>
            </a:r>
          </a:p>
        </p:txBody>
      </p:sp>
      <p:sp>
        <p:nvSpPr>
          <p:cNvPr id="48" name="TextBox 47">
            <a:extLst>
              <a:ext uri="{FF2B5EF4-FFF2-40B4-BE49-F238E27FC236}">
                <a16:creationId xmlns:a16="http://schemas.microsoft.com/office/drawing/2014/main" id="{4F8CB1F6-DC67-60FE-AB2F-2450312C117C}"/>
              </a:ext>
            </a:extLst>
          </p:cNvPr>
          <p:cNvSpPr txBox="1"/>
          <p:nvPr/>
        </p:nvSpPr>
        <p:spPr>
          <a:xfrm>
            <a:off x="5336631" y="4127936"/>
            <a:ext cx="6156207" cy="646331"/>
          </a:xfrm>
          <a:prstGeom prst="rect">
            <a:avLst/>
          </a:prstGeom>
          <a:noFill/>
        </p:spPr>
        <p:txBody>
          <a:bodyPr wrap="square" rtlCol="0">
            <a:spAutoFit/>
          </a:bodyPr>
          <a:lstStyle/>
          <a:p>
            <a:r>
              <a:rPr lang="en-US" altLang="zh-CN" b="1" dirty="0">
                <a:latin typeface="Arial" panose="020B0604020202020204" pitchFamily="34" charset="0"/>
                <a:ea typeface="微软雅黑" panose="020B0503020204020204" pitchFamily="34" charset="-122"/>
                <a:cs typeface="Arial" panose="020B0604020202020204" pitchFamily="34" charset="0"/>
              </a:rPr>
              <a:t>Based on thermosteric and ocean mass from GRACE</a:t>
            </a:r>
          </a:p>
          <a:p>
            <a:r>
              <a:rPr lang="en-US" altLang="zh-CN" b="1" dirty="0">
                <a:latin typeface="Arial" panose="020B0604020202020204" pitchFamily="34" charset="0"/>
                <a:ea typeface="微软雅黑" panose="020B0503020204020204" pitchFamily="34" charset="-122"/>
                <a:cs typeface="Arial" panose="020B0604020202020204" pitchFamily="34" charset="0"/>
              </a:rPr>
              <a:t>0.096 </a:t>
            </a:r>
            <a:r>
              <a:rPr lang="en-US" altLang="zh-CN" b="1" dirty="0">
                <a:effectLst/>
                <a:latin typeface="Arial" panose="020B0604020202020204" pitchFamily="34" charset="0"/>
                <a:ea typeface="宋体" panose="02010600030101010101" pitchFamily="2" charset="-122"/>
                <a:cs typeface="Arial" panose="020B0604020202020204" pitchFamily="34" charset="0"/>
              </a:rPr>
              <a:t>± 0.055 </a:t>
            </a:r>
            <a:r>
              <a:rPr lang="en-US" altLang="zh-CN" b="1" dirty="0">
                <a:latin typeface="Arial" panose="020B0604020202020204" pitchFamily="34" charset="0"/>
                <a:ea typeface="微软雅黑" panose="020B0503020204020204" pitchFamily="34" charset="-122"/>
                <a:cs typeface="Arial" panose="020B0604020202020204" pitchFamily="34" charset="0"/>
              </a:rPr>
              <a:t>mm yr</a:t>
            </a:r>
            <a:r>
              <a:rPr lang="en-US" altLang="zh-CN" b="1" baseline="30000" dirty="0">
                <a:latin typeface="Arial" panose="020B0604020202020204" pitchFamily="34" charset="0"/>
                <a:ea typeface="微软雅黑" panose="020B0503020204020204" pitchFamily="34" charset="-122"/>
                <a:cs typeface="Arial" panose="020B0604020202020204" pitchFamily="34" charset="0"/>
              </a:rPr>
              <a:t>-2</a:t>
            </a:r>
            <a:endParaRPr lang="zh-CN" altLang="en-US" b="1" baseline="30000" dirty="0">
              <a:latin typeface="Arial" panose="020B0604020202020204" pitchFamily="34" charset="0"/>
              <a:ea typeface="微软雅黑" panose="020B0503020204020204" pitchFamily="34" charset="-122"/>
              <a:cs typeface="Arial" panose="020B0604020202020204" pitchFamily="34" charset="0"/>
            </a:endParaRPr>
          </a:p>
        </p:txBody>
      </p:sp>
      <p:sp>
        <p:nvSpPr>
          <p:cNvPr id="5" name="Arrow: Right 44">
            <a:extLst>
              <a:ext uri="{FF2B5EF4-FFF2-40B4-BE49-F238E27FC236}">
                <a16:creationId xmlns:a16="http://schemas.microsoft.com/office/drawing/2014/main" id="{09BAEF5B-ADE1-CCF2-F02A-5FF41D80B8E6}"/>
              </a:ext>
            </a:extLst>
          </p:cNvPr>
          <p:cNvSpPr/>
          <p:nvPr/>
        </p:nvSpPr>
        <p:spPr>
          <a:xfrm>
            <a:off x="4472242" y="4241339"/>
            <a:ext cx="677097" cy="324000"/>
          </a:xfrm>
          <a:prstGeom prst="rightArrow">
            <a:avLst/>
          </a:prstGeom>
          <a:solidFill>
            <a:schemeClr val="accent1"/>
          </a:solidFill>
          <a:ln>
            <a:noFill/>
          </a:ln>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pic>
        <p:nvPicPr>
          <p:cNvPr id="12" name="Picture 11">
            <a:extLst>
              <a:ext uri="{FF2B5EF4-FFF2-40B4-BE49-F238E27FC236}">
                <a16:creationId xmlns:a16="http://schemas.microsoft.com/office/drawing/2014/main" id="{58C7DF89-AEF0-05D8-0164-1A35904DB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65" y="1440923"/>
            <a:ext cx="4224403" cy="4224403"/>
          </a:xfrm>
          <a:prstGeom prst="rect">
            <a:avLst/>
          </a:prstGeom>
        </p:spPr>
      </p:pic>
      <p:sp>
        <p:nvSpPr>
          <p:cNvPr id="6" name="TextBox 5">
            <a:extLst>
              <a:ext uri="{FF2B5EF4-FFF2-40B4-BE49-F238E27FC236}">
                <a16:creationId xmlns:a16="http://schemas.microsoft.com/office/drawing/2014/main" id="{3B5B23BF-A23D-1C29-D66A-B6E421408FD1}"/>
              </a:ext>
            </a:extLst>
          </p:cNvPr>
          <p:cNvSpPr txBox="1"/>
          <p:nvPr/>
        </p:nvSpPr>
        <p:spPr>
          <a:xfrm>
            <a:off x="4791753" y="2898662"/>
            <a:ext cx="6096000" cy="872034"/>
          </a:xfrm>
          <a:prstGeom prst="rect">
            <a:avLst/>
          </a:prstGeom>
          <a:noFill/>
        </p:spPr>
        <p:txBody>
          <a:bodyPr wrap="square">
            <a:spAutoFit/>
          </a:bodyPr>
          <a:lstStyle/>
          <a:p>
            <a:pPr marL="457200" indent="-457200">
              <a:lnSpc>
                <a:spcPct val="150000"/>
              </a:lnSpc>
              <a:buFont typeface="Wingdings" pitchFamily="2" charset="2"/>
              <a:buChar char="l"/>
            </a:pPr>
            <a:r>
              <a:rPr lang="en-US" altLang="zh-CN" sz="1800" b="1" dirty="0">
                <a:solidFill>
                  <a:srgbClr val="C00000"/>
                </a:solidFill>
                <a:latin typeface="Helvetica" pitchFamily="2" charset="0"/>
                <a:ea typeface="微软雅黑" panose="020B0503020204020204" pitchFamily="34" charset="-122"/>
              </a:rPr>
              <a:t>Representation</a:t>
            </a:r>
            <a:r>
              <a:rPr lang="zh-CN" altLang="en-US" sz="1800" b="1" dirty="0">
                <a:solidFill>
                  <a:srgbClr val="C00000"/>
                </a:solidFill>
                <a:latin typeface="Helvetica" pitchFamily="2" charset="0"/>
                <a:ea typeface="微软雅黑" panose="020B0503020204020204" pitchFamily="34" charset="-122"/>
              </a:rPr>
              <a:t> </a:t>
            </a:r>
            <a:r>
              <a:rPr lang="en-US" altLang="zh-CN" sz="1800" b="1" dirty="0">
                <a:solidFill>
                  <a:srgbClr val="C00000"/>
                </a:solidFill>
                <a:latin typeface="Helvetica" pitchFamily="2" charset="0"/>
                <a:ea typeface="微软雅黑" panose="020B0503020204020204" pitchFamily="34" charset="-122"/>
              </a:rPr>
              <a:t>of</a:t>
            </a:r>
            <a:r>
              <a:rPr lang="zh-CN" altLang="en-US" sz="1800" b="1" dirty="0">
                <a:solidFill>
                  <a:srgbClr val="C00000"/>
                </a:solidFill>
                <a:latin typeface="Helvetica" pitchFamily="2" charset="0"/>
                <a:ea typeface="微软雅黑" panose="020B0503020204020204" pitchFamily="34" charset="-122"/>
              </a:rPr>
              <a:t> </a:t>
            </a:r>
            <a:r>
              <a:rPr lang="en-US" altLang="zh-CN" sz="1800" b="1" dirty="0">
                <a:solidFill>
                  <a:srgbClr val="C00000"/>
                </a:solidFill>
                <a:latin typeface="Helvetica" pitchFamily="2" charset="0"/>
                <a:ea typeface="微软雅黑" panose="020B0503020204020204" pitchFamily="34" charset="-122"/>
              </a:rPr>
              <a:t>short-term</a:t>
            </a:r>
            <a:r>
              <a:rPr lang="zh-CN" altLang="en-US" sz="1800" b="1" dirty="0">
                <a:solidFill>
                  <a:srgbClr val="C00000"/>
                </a:solidFill>
                <a:latin typeface="Helvetica" pitchFamily="2" charset="0"/>
                <a:ea typeface="微软雅黑" panose="020B0503020204020204" pitchFamily="34" charset="-122"/>
              </a:rPr>
              <a:t> </a:t>
            </a:r>
            <a:r>
              <a:rPr lang="en-US" altLang="zh-CN" sz="1800" b="1" dirty="0">
                <a:solidFill>
                  <a:srgbClr val="C00000"/>
                </a:solidFill>
                <a:latin typeface="Helvetica" pitchFamily="2" charset="0"/>
                <a:ea typeface="微软雅黑" panose="020B0503020204020204" pitchFamily="34" charset="-122"/>
              </a:rPr>
              <a:t>variability</a:t>
            </a:r>
            <a:r>
              <a:rPr lang="zh-CN" altLang="en-US" sz="1800" b="1" dirty="0">
                <a:solidFill>
                  <a:srgbClr val="C00000"/>
                </a:solidFill>
                <a:latin typeface="Helvetica" pitchFamily="2" charset="0"/>
                <a:ea typeface="微软雅黑" panose="020B0503020204020204" pitchFamily="34" charset="-122"/>
              </a:rPr>
              <a:t> </a:t>
            </a:r>
            <a:r>
              <a:rPr lang="en-US" altLang="zh-CN" sz="1800" b="1" dirty="0">
                <a:solidFill>
                  <a:srgbClr val="C00000"/>
                </a:solidFill>
                <a:latin typeface="Helvetica" pitchFamily="2" charset="0"/>
                <a:ea typeface="微软雅黑" panose="020B0503020204020204" pitchFamily="34" charset="-122"/>
              </a:rPr>
              <a:t>is</a:t>
            </a:r>
            <a:r>
              <a:rPr lang="zh-CN" altLang="en-US" sz="1800" b="1" dirty="0">
                <a:solidFill>
                  <a:srgbClr val="C00000"/>
                </a:solidFill>
                <a:latin typeface="Helvetica" pitchFamily="2" charset="0"/>
                <a:ea typeface="微软雅黑" panose="020B0503020204020204" pitchFamily="34" charset="-122"/>
              </a:rPr>
              <a:t> </a:t>
            </a:r>
            <a:r>
              <a:rPr lang="en-US" altLang="zh-CN" sz="1800" b="1" dirty="0">
                <a:solidFill>
                  <a:srgbClr val="C00000"/>
                </a:solidFill>
                <a:latin typeface="Helvetica" pitchFamily="2" charset="0"/>
                <a:ea typeface="微软雅黑" panose="020B0503020204020204" pitchFamily="34" charset="-122"/>
              </a:rPr>
              <a:t>still</a:t>
            </a:r>
            <a:r>
              <a:rPr lang="zh-CN" altLang="en-US" sz="1800" b="1" dirty="0">
                <a:solidFill>
                  <a:srgbClr val="C00000"/>
                </a:solidFill>
                <a:latin typeface="Helvetica" pitchFamily="2" charset="0"/>
                <a:ea typeface="微软雅黑" panose="020B0503020204020204" pitchFamily="34" charset="-122"/>
              </a:rPr>
              <a:t> </a:t>
            </a:r>
            <a:r>
              <a:rPr lang="en-US" altLang="zh-CN" sz="1800" b="1" dirty="0">
                <a:solidFill>
                  <a:srgbClr val="C00000"/>
                </a:solidFill>
                <a:latin typeface="Helvetica" pitchFamily="2" charset="0"/>
                <a:ea typeface="微软雅黑" panose="020B0503020204020204" pitchFamily="34" charset="-122"/>
              </a:rPr>
              <a:t>challenging</a:t>
            </a:r>
            <a:r>
              <a:rPr lang="zh-CN" altLang="en-US" sz="1800" b="1" dirty="0">
                <a:solidFill>
                  <a:srgbClr val="C00000"/>
                </a:solidFill>
                <a:latin typeface="Helvetica" pitchFamily="2" charset="0"/>
                <a:ea typeface="微软雅黑" panose="020B0503020204020204" pitchFamily="34" charset="-122"/>
              </a:rPr>
              <a:t> </a:t>
            </a:r>
            <a:r>
              <a:rPr lang="en-US" altLang="zh-CN" sz="1800" b="1" dirty="0">
                <a:solidFill>
                  <a:srgbClr val="C00000"/>
                </a:solidFill>
                <a:latin typeface="Helvetica" pitchFamily="2" charset="0"/>
                <a:ea typeface="微软雅黑" panose="020B0503020204020204" pitchFamily="34" charset="-122"/>
              </a:rPr>
              <a:t>on</a:t>
            </a:r>
            <a:r>
              <a:rPr lang="zh-CN" altLang="en-US" sz="1800" b="1" dirty="0">
                <a:solidFill>
                  <a:srgbClr val="C00000"/>
                </a:solidFill>
                <a:latin typeface="Helvetica" pitchFamily="2" charset="0"/>
                <a:ea typeface="微软雅黑" panose="020B0503020204020204" pitchFamily="34" charset="-122"/>
              </a:rPr>
              <a:t> </a:t>
            </a:r>
            <a:r>
              <a:rPr lang="en-US" altLang="zh-CN" sz="1800" b="1" dirty="0">
                <a:solidFill>
                  <a:srgbClr val="C00000"/>
                </a:solidFill>
                <a:latin typeface="Helvetica" pitchFamily="2" charset="0"/>
                <a:ea typeface="微软雅黑" panose="020B0503020204020204" pitchFamily="34" charset="-122"/>
              </a:rPr>
              <a:t>global-scale</a:t>
            </a:r>
            <a:r>
              <a:rPr lang="zh-CN" altLang="en-US" sz="1800" b="1" dirty="0">
                <a:solidFill>
                  <a:srgbClr val="C00000"/>
                </a:solidFill>
                <a:latin typeface="Helvetica" pitchFamily="2" charset="0"/>
                <a:ea typeface="微软雅黑" panose="020B0503020204020204" pitchFamily="34" charset="-122"/>
              </a:rPr>
              <a:t> </a:t>
            </a:r>
          </a:p>
        </p:txBody>
      </p:sp>
      <p:sp>
        <p:nvSpPr>
          <p:cNvPr id="8" name="TextBox 7">
            <a:extLst>
              <a:ext uri="{FF2B5EF4-FFF2-40B4-BE49-F238E27FC236}">
                <a16:creationId xmlns:a16="http://schemas.microsoft.com/office/drawing/2014/main" id="{992DB24F-C15A-015B-064E-5EDAC77D4019}"/>
              </a:ext>
            </a:extLst>
          </p:cNvPr>
          <p:cNvSpPr txBox="1"/>
          <p:nvPr/>
        </p:nvSpPr>
        <p:spPr>
          <a:xfrm>
            <a:off x="9143308" y="2087656"/>
            <a:ext cx="6097384" cy="369332"/>
          </a:xfrm>
          <a:prstGeom prst="rect">
            <a:avLst/>
          </a:prstGeom>
          <a:noFill/>
        </p:spPr>
        <p:txBody>
          <a:bodyPr wrap="square">
            <a:spAutoFit/>
          </a:bodyPr>
          <a:lstStyle/>
          <a:p>
            <a:r>
              <a:rPr lang="en-US" altLang="zh-CN" sz="1800" b="1" dirty="0">
                <a:effectLst/>
                <a:latin typeface="微软雅黑" panose="020B0503020204020204" pitchFamily="34" charset="-122"/>
                <a:ea typeface="微软雅黑" panose="020B0503020204020204" pitchFamily="34" charset="-122"/>
              </a:rPr>
              <a:t>0.174+17</a:t>
            </a:r>
          </a:p>
        </p:txBody>
      </p:sp>
      <p:sp>
        <p:nvSpPr>
          <p:cNvPr id="13" name="Right Brace 12">
            <a:extLst>
              <a:ext uri="{FF2B5EF4-FFF2-40B4-BE49-F238E27FC236}">
                <a16:creationId xmlns:a16="http://schemas.microsoft.com/office/drawing/2014/main" id="{246611CF-49F2-F62E-D480-A6DACBC8A4F8}"/>
              </a:ext>
            </a:extLst>
          </p:cNvPr>
          <p:cNvSpPr/>
          <p:nvPr/>
        </p:nvSpPr>
        <p:spPr>
          <a:xfrm>
            <a:off x="8923712" y="2087656"/>
            <a:ext cx="78972" cy="39904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835789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D58EB6C-B27B-5D16-878D-A1EDA13831AF}"/>
              </a:ext>
            </a:extLst>
          </p:cNvPr>
          <p:cNvSpPr txBox="1"/>
          <p:nvPr/>
        </p:nvSpPr>
        <p:spPr>
          <a:xfrm>
            <a:off x="293868" y="165634"/>
            <a:ext cx="11758851" cy="1077218"/>
          </a:xfrm>
          <a:prstGeom prst="rect">
            <a:avLst/>
          </a:prstGeom>
          <a:noFill/>
        </p:spPr>
        <p:txBody>
          <a:bodyPr wrap="square" rtlCol="0">
            <a:spAutoFit/>
          </a:bodyPr>
          <a:lstStyle/>
          <a:p>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Sea</a:t>
            </a:r>
            <a:r>
              <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Level</a:t>
            </a:r>
            <a:r>
              <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Budget: temporal changes</a:t>
            </a:r>
            <a:endPar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endParaRPr>
          </a:p>
          <a:p>
            <a:endPar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3" name="直接连接符 21">
            <a:extLst>
              <a:ext uri="{FF2B5EF4-FFF2-40B4-BE49-F238E27FC236}">
                <a16:creationId xmlns:a16="http://schemas.microsoft.com/office/drawing/2014/main" id="{F1B4C28F-7DB1-F8ED-E343-E8F56E5158CA}"/>
              </a:ext>
            </a:extLst>
          </p:cNvPr>
          <p:cNvCxnSpPr/>
          <p:nvPr/>
        </p:nvCxnSpPr>
        <p:spPr>
          <a:xfrm>
            <a:off x="331470" y="834825"/>
            <a:ext cx="114871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1EF5167-16CE-8C7D-8B6E-69874482E291}"/>
              </a:ext>
            </a:extLst>
          </p:cNvPr>
          <p:cNvSpPr txBox="1"/>
          <p:nvPr/>
        </p:nvSpPr>
        <p:spPr>
          <a:xfrm>
            <a:off x="6405357" y="1157608"/>
            <a:ext cx="5647362" cy="1383712"/>
          </a:xfrm>
          <a:prstGeom prst="rect">
            <a:avLst/>
          </a:prstGeom>
          <a:noFill/>
        </p:spPr>
        <p:txBody>
          <a:bodyPr wrap="square" rtlCol="0">
            <a:spAutoFit/>
          </a:bodyPr>
          <a:lstStyle/>
          <a:p>
            <a:pPr marL="342900" indent="-342900">
              <a:lnSpc>
                <a:spcPct val="120000"/>
              </a:lnSpc>
              <a:buFont typeface="Wingdings" pitchFamily="2" charset="2"/>
              <a:buChar char="l"/>
            </a:pPr>
            <a:r>
              <a:rPr lang="en-US" altLang="zh-CN" sz="2400" b="1" dirty="0">
                <a:latin typeface="Arial" panose="020B0604020202020204" pitchFamily="34" charset="0"/>
                <a:ea typeface="微软雅黑" panose="020B0503020204020204" pitchFamily="34" charset="-122"/>
                <a:cs typeface="Arial" panose="020B0604020202020204" pitchFamily="34" charset="0"/>
              </a:rPr>
              <a:t>The annual residual is limited to ±10mm since 1960 and even reduces to ±5mm after 2005.</a:t>
            </a:r>
          </a:p>
        </p:txBody>
      </p:sp>
      <p:pic>
        <p:nvPicPr>
          <p:cNvPr id="9" name="Picture 8">
            <a:extLst>
              <a:ext uri="{FF2B5EF4-FFF2-40B4-BE49-F238E27FC236}">
                <a16:creationId xmlns:a16="http://schemas.microsoft.com/office/drawing/2014/main" id="{914C7B97-CBBA-B7B9-A1BC-7E40F5BB9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1" y="1219200"/>
            <a:ext cx="6018532" cy="4743369"/>
          </a:xfrm>
          <a:prstGeom prst="rect">
            <a:avLst/>
          </a:prstGeom>
        </p:spPr>
      </p:pic>
      <p:pic>
        <p:nvPicPr>
          <p:cNvPr id="4" name="Picture 10">
            <a:extLst>
              <a:ext uri="{FF2B5EF4-FFF2-40B4-BE49-F238E27FC236}">
                <a16:creationId xmlns:a16="http://schemas.microsoft.com/office/drawing/2014/main" id="{9F2B07BA-94BB-A91C-74F3-DB86FC6D874A}"/>
              </a:ext>
            </a:extLst>
          </p:cNvPr>
          <p:cNvPicPr>
            <a:picLocks noChangeAspect="1"/>
          </p:cNvPicPr>
          <p:nvPr/>
        </p:nvPicPr>
        <p:blipFill>
          <a:blip r:embed="rId4">
            <a:extLst>
              <a:ext uri="{28A0092B-C50C-407E-A947-70E740481C1C}">
                <a14:useLocalDpi xmlns:a14="http://schemas.microsoft.com/office/drawing/2010/main" val="0"/>
              </a:ext>
            </a:extLst>
          </a:blip>
          <a:srcRect l="50000" t="48697" b="3888"/>
          <a:stretch/>
        </p:blipFill>
        <p:spPr>
          <a:xfrm>
            <a:off x="6592824" y="2906412"/>
            <a:ext cx="4362725" cy="3251715"/>
          </a:xfrm>
          <a:prstGeom prst="rect">
            <a:avLst/>
          </a:prstGeom>
        </p:spPr>
      </p:pic>
      <p:sp>
        <p:nvSpPr>
          <p:cNvPr id="5" name="Rectangle 15">
            <a:extLst>
              <a:ext uri="{FF2B5EF4-FFF2-40B4-BE49-F238E27FC236}">
                <a16:creationId xmlns:a16="http://schemas.microsoft.com/office/drawing/2014/main" id="{83769ED9-91DB-DBE5-473A-FDC01D438F49}"/>
              </a:ext>
            </a:extLst>
          </p:cNvPr>
          <p:cNvSpPr/>
          <p:nvPr/>
        </p:nvSpPr>
        <p:spPr>
          <a:xfrm>
            <a:off x="9939305" y="3246726"/>
            <a:ext cx="820943" cy="2196000"/>
          </a:xfrm>
          <a:prstGeom prst="rect">
            <a:avLst/>
          </a:prstGeom>
          <a:ln w="38100">
            <a:solidFill>
              <a:schemeClr val="tx1"/>
            </a:solidFill>
            <a:prstDash val="sysDash"/>
          </a:ln>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7" name="TextBox 21">
            <a:extLst>
              <a:ext uri="{FF2B5EF4-FFF2-40B4-BE49-F238E27FC236}">
                <a16:creationId xmlns:a16="http://schemas.microsoft.com/office/drawing/2014/main" id="{5F72DEE3-C6FE-E07E-DF17-6B03D376247F}"/>
              </a:ext>
            </a:extLst>
          </p:cNvPr>
          <p:cNvSpPr txBox="1"/>
          <p:nvPr/>
        </p:nvSpPr>
        <p:spPr>
          <a:xfrm>
            <a:off x="8402781" y="2837402"/>
            <a:ext cx="1038803" cy="338554"/>
          </a:xfrm>
          <a:prstGeom prst="rect">
            <a:avLst/>
          </a:prstGeom>
          <a:solidFill>
            <a:schemeClr val="bg1"/>
          </a:solid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Residual</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32675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D58EB6C-B27B-5D16-878D-A1EDA13831AF}"/>
              </a:ext>
            </a:extLst>
          </p:cNvPr>
          <p:cNvSpPr txBox="1"/>
          <p:nvPr/>
        </p:nvSpPr>
        <p:spPr>
          <a:xfrm>
            <a:off x="293868" y="165634"/>
            <a:ext cx="11758851" cy="584775"/>
          </a:xfrm>
          <a:prstGeom prst="rect">
            <a:avLst/>
          </a:prstGeom>
          <a:noFill/>
        </p:spPr>
        <p:txBody>
          <a:bodyPr wrap="square" rtlCol="0">
            <a:spAutoFit/>
          </a:bodyPr>
          <a:lstStyle/>
          <a:p>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Take home message</a:t>
            </a:r>
            <a:endPar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3" name="直接连接符 21">
            <a:extLst>
              <a:ext uri="{FF2B5EF4-FFF2-40B4-BE49-F238E27FC236}">
                <a16:creationId xmlns:a16="http://schemas.microsoft.com/office/drawing/2014/main" id="{F1B4C28F-7DB1-F8ED-E343-E8F56E5158CA}"/>
              </a:ext>
            </a:extLst>
          </p:cNvPr>
          <p:cNvCxnSpPr/>
          <p:nvPr/>
        </p:nvCxnSpPr>
        <p:spPr>
          <a:xfrm>
            <a:off x="331470" y="834825"/>
            <a:ext cx="114871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1EF5167-16CE-8C7D-8B6E-69874482E291}"/>
              </a:ext>
            </a:extLst>
          </p:cNvPr>
          <p:cNvSpPr txBox="1"/>
          <p:nvPr/>
        </p:nvSpPr>
        <p:spPr>
          <a:xfrm>
            <a:off x="331470" y="3889557"/>
            <a:ext cx="11217063" cy="2479333"/>
          </a:xfrm>
          <a:prstGeom prst="rect">
            <a:avLst/>
          </a:prstGeom>
          <a:noFill/>
          <a:ln w="19050">
            <a:solidFill>
              <a:schemeClr val="tx1"/>
            </a:solidFill>
          </a:ln>
        </p:spPr>
        <p:txBody>
          <a:bodyPr wrap="square" rtlCol="0">
            <a:spAutoFit/>
          </a:bodyPr>
          <a:lstStyle/>
          <a:p>
            <a:pPr marL="285750" indent="-285750">
              <a:lnSpc>
                <a:spcPct val="150000"/>
              </a:lnSpc>
              <a:buFont typeface="Arial" panose="020B0604020202020204" pitchFamily="34" charset="0"/>
              <a:buChar char="•"/>
            </a:pPr>
            <a:r>
              <a:rPr lang="en-US" altLang="zh-CN" sz="2200" b="1" dirty="0">
                <a:latin typeface="微软雅黑" panose="020B0503020204020204" pitchFamily="34" charset="-122"/>
                <a:ea typeface="微软雅黑" panose="020B0503020204020204" pitchFamily="34" charset="-122"/>
                <a:cs typeface="Arial" panose="020B0604020202020204" pitchFamily="34" charset="0"/>
              </a:rPr>
              <a:t>The residual in trend budget is almost resolved.</a:t>
            </a:r>
          </a:p>
          <a:p>
            <a:pPr marL="285750" indent="-285750">
              <a:lnSpc>
                <a:spcPct val="150000"/>
              </a:lnSpc>
              <a:buFont typeface="Arial" panose="020B0604020202020204" pitchFamily="34" charset="0"/>
              <a:buChar char="•"/>
            </a:pPr>
            <a:r>
              <a:rPr lang="en-US" altLang="zh-CN" sz="2200" b="1" dirty="0">
                <a:latin typeface="微软雅黑" panose="020B0503020204020204" pitchFamily="34" charset="-122"/>
                <a:ea typeface="微软雅黑" panose="020B0503020204020204" pitchFamily="34" charset="-122"/>
                <a:cs typeface="Arial" panose="020B0604020202020204" pitchFamily="34" charset="0"/>
              </a:rPr>
              <a:t>The acceleration budget is closed in all analysed periods.</a:t>
            </a:r>
          </a:p>
          <a:p>
            <a:pPr>
              <a:lnSpc>
                <a:spcPct val="150000"/>
              </a:lnSpc>
            </a:pPr>
            <a:r>
              <a:rPr lang="en-US" altLang="zh-CN" dirty="0">
                <a:latin typeface="微软雅黑" panose="020B0503020204020204" pitchFamily="34" charset="-122"/>
                <a:ea typeface="微软雅黑" panose="020B0503020204020204" pitchFamily="34" charset="-122"/>
                <a:cs typeface="Arial" panose="020B0604020202020204" pitchFamily="34" charset="0"/>
              </a:rPr>
              <a:t>The acceleration of GMSL is consistent within uncertainty for three periods,</a:t>
            </a:r>
            <a:r>
              <a:rPr lang="zh-CN" altLang="en-US" dirty="0">
                <a:latin typeface="微软雅黑" panose="020B0503020204020204" pitchFamily="34" charset="-122"/>
                <a:ea typeface="微软雅黑" panose="020B0503020204020204" pitchFamily="34" charset="-122"/>
                <a:cs typeface="Arial" panose="020B0604020202020204" pitchFamily="34" charset="0"/>
              </a:rPr>
              <a:t> </a:t>
            </a:r>
            <a:r>
              <a:rPr lang="en-US" altLang="zh-CN" dirty="0">
                <a:latin typeface="微软雅黑" panose="020B0503020204020204" pitchFamily="34" charset="-122"/>
                <a:ea typeface="微软雅黑" panose="020B0503020204020204" pitchFamily="34" charset="-122"/>
                <a:cs typeface="Arial" panose="020B0604020202020204" pitchFamily="34" charset="0"/>
              </a:rPr>
              <a:t>but</a:t>
            </a:r>
            <a:r>
              <a:rPr lang="zh-CN" altLang="en-US" dirty="0">
                <a:latin typeface="微软雅黑" panose="020B0503020204020204" pitchFamily="34" charset="-122"/>
                <a:ea typeface="微软雅黑" panose="020B0503020204020204" pitchFamily="34" charset="-122"/>
                <a:cs typeface="Arial" panose="020B0604020202020204" pitchFamily="34" charset="0"/>
              </a:rPr>
              <a:t> </a:t>
            </a:r>
            <a:r>
              <a:rPr lang="en-US" altLang="zh-CN" dirty="0">
                <a:latin typeface="微软雅黑" panose="020B0503020204020204" pitchFamily="34" charset="-122"/>
                <a:ea typeface="微软雅黑" panose="020B0503020204020204" pitchFamily="34" charset="-122"/>
                <a:cs typeface="Arial" panose="020B0604020202020204" pitchFamily="34" charset="0"/>
              </a:rPr>
              <a:t>the key driver differs.</a:t>
            </a:r>
          </a:p>
          <a:p>
            <a:pPr marL="285750" indent="-285750">
              <a:lnSpc>
                <a:spcPct val="150000"/>
              </a:lnSpc>
              <a:buFont typeface="Arial" panose="020B0604020202020204" pitchFamily="34" charset="0"/>
              <a:buChar char="•"/>
            </a:pPr>
            <a:r>
              <a:rPr lang="en-US" altLang="zh-CN" sz="2200" b="1" dirty="0">
                <a:latin typeface="微软雅黑" panose="020B0503020204020204" pitchFamily="34" charset="-122"/>
                <a:ea typeface="微软雅黑" panose="020B0503020204020204" pitchFamily="34" charset="-122"/>
                <a:cs typeface="Arial" panose="020B0604020202020204" pitchFamily="34" charset="0"/>
              </a:rPr>
              <a:t>The annual residual is limited to ±10mm since 1960 and even reduces to ±5mm after 2005.</a:t>
            </a:r>
          </a:p>
        </p:txBody>
      </p:sp>
      <p:sp>
        <p:nvSpPr>
          <p:cNvPr id="7" name="TextBox 5">
            <a:extLst>
              <a:ext uri="{FF2B5EF4-FFF2-40B4-BE49-F238E27FC236}">
                <a16:creationId xmlns:a16="http://schemas.microsoft.com/office/drawing/2014/main" id="{C74D9F02-CAB3-E0C1-486A-CEC13238BB79}"/>
              </a:ext>
            </a:extLst>
          </p:cNvPr>
          <p:cNvSpPr txBox="1"/>
          <p:nvPr/>
        </p:nvSpPr>
        <p:spPr>
          <a:xfrm>
            <a:off x="896410" y="936458"/>
            <a:ext cx="10087182" cy="1871538"/>
          </a:xfrm>
          <a:prstGeom prst="rect">
            <a:avLst/>
          </a:prstGeom>
          <a:noFill/>
          <a:ln w="19050">
            <a:solidFill>
              <a:schemeClr val="tx1"/>
            </a:solidFill>
          </a:ln>
        </p:spPr>
        <p:txBody>
          <a:bodyPr wrap="square" rtlCol="0">
            <a:spAutoFit/>
          </a:bodyPr>
          <a:lstStyle/>
          <a:p>
            <a:pPr>
              <a:lnSpc>
                <a:spcPct val="120000"/>
              </a:lnSpc>
            </a:pPr>
            <a:r>
              <a:rPr lang="en-US" altLang="zh-CN" sz="2200" b="1" dirty="0">
                <a:solidFill>
                  <a:srgbClr val="C00000"/>
                </a:solidFill>
                <a:latin typeface="Arial" panose="020B0604020202020204" pitchFamily="34" charset="0"/>
                <a:ea typeface="微软雅黑" panose="020B0503020204020204" pitchFamily="34" charset="-122"/>
                <a:cs typeface="Arial" panose="020B0604020202020204" pitchFamily="34" charset="0"/>
              </a:rPr>
              <a:t>The results highlight the importance of adequate data processing and bias corrections in climate change analyses.</a:t>
            </a:r>
          </a:p>
          <a:p>
            <a:pPr marL="342900" indent="-342900">
              <a:lnSpc>
                <a:spcPct val="120000"/>
              </a:lnSpc>
              <a:buFont typeface="Wingdings" panose="05000000000000000000" pitchFamily="2" charset="2"/>
              <a:buChar char="ü"/>
            </a:pPr>
            <a:r>
              <a:rPr lang="en-US" altLang="zh-CN" b="1" dirty="0">
                <a:latin typeface="Arial" panose="020B0604020202020204" pitchFamily="34" charset="0"/>
                <a:ea typeface="微软雅黑" panose="020B0503020204020204" pitchFamily="34" charset="-122"/>
                <a:cs typeface="Arial" panose="020B0604020202020204" pitchFamily="34" charset="0"/>
              </a:rPr>
              <a:t>Observation instrument bias correction</a:t>
            </a:r>
          </a:p>
          <a:p>
            <a:pPr marL="342900" indent="-342900">
              <a:lnSpc>
                <a:spcPct val="120000"/>
              </a:lnSpc>
              <a:buFont typeface="Wingdings" panose="05000000000000000000" pitchFamily="2" charset="2"/>
              <a:buChar char="ü"/>
            </a:pPr>
            <a:r>
              <a:rPr lang="en-US" altLang="zh-CN" b="1" dirty="0">
                <a:latin typeface="Arial" panose="020B0604020202020204" pitchFamily="34" charset="0"/>
                <a:ea typeface="微软雅黑" panose="020B0503020204020204" pitchFamily="34" charset="-122"/>
                <a:cs typeface="Arial" panose="020B0604020202020204" pitchFamily="34" charset="0"/>
              </a:rPr>
              <a:t>Mapping</a:t>
            </a:r>
          </a:p>
          <a:p>
            <a:pPr marL="342900" indent="-342900">
              <a:lnSpc>
                <a:spcPct val="120000"/>
              </a:lnSpc>
              <a:buFont typeface="Wingdings" panose="05000000000000000000" pitchFamily="2" charset="2"/>
              <a:buChar char="ü"/>
            </a:pPr>
            <a:r>
              <a:rPr lang="en-US" altLang="zh-CN" b="1" dirty="0">
                <a:latin typeface="Arial" panose="020B0604020202020204" pitchFamily="34" charset="0"/>
                <a:ea typeface="微软雅黑" panose="020B0503020204020204" pitchFamily="34" charset="-122"/>
                <a:cs typeface="Arial" panose="020B0604020202020204" pitchFamily="34" charset="0"/>
              </a:rPr>
              <a:t>wet troposphere correction in satellite altimetry</a:t>
            </a:r>
          </a:p>
        </p:txBody>
      </p:sp>
      <p:sp>
        <p:nvSpPr>
          <p:cNvPr id="8" name="Arrow: Right 7">
            <a:extLst>
              <a:ext uri="{FF2B5EF4-FFF2-40B4-BE49-F238E27FC236}">
                <a16:creationId xmlns:a16="http://schemas.microsoft.com/office/drawing/2014/main" id="{C16B38BD-F43C-40CE-6DE1-DC8EFE3CF135}"/>
              </a:ext>
            </a:extLst>
          </p:cNvPr>
          <p:cNvSpPr/>
          <p:nvPr/>
        </p:nvSpPr>
        <p:spPr>
          <a:xfrm rot="5400000">
            <a:off x="4947829" y="3177273"/>
            <a:ext cx="1119465" cy="3809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33125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AEFCC-8ACF-48E6-6A9C-A34D5E00AF88}"/>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1419F560-7EA2-0ABB-6B40-21EE5CEA5C2F}"/>
              </a:ext>
            </a:extLst>
          </p:cNvPr>
          <p:cNvSpPr txBox="1"/>
          <p:nvPr/>
        </p:nvSpPr>
        <p:spPr>
          <a:xfrm>
            <a:off x="293868" y="165634"/>
            <a:ext cx="11758851" cy="584775"/>
          </a:xfrm>
          <a:prstGeom prst="rect">
            <a:avLst/>
          </a:prstGeom>
          <a:noFill/>
        </p:spPr>
        <p:txBody>
          <a:bodyPr wrap="square" rtlCol="0">
            <a:spAutoFit/>
          </a:bodyPr>
          <a:lstStyle/>
          <a:p>
            <a:r>
              <a:rPr lang="en-US" altLang="zh-CN" sz="3200" b="1" dirty="0">
                <a:solidFill>
                  <a:schemeClr val="accent1"/>
                </a:solidFill>
                <a:latin typeface="Arial" panose="020B0604020202020204" pitchFamily="34" charset="0"/>
                <a:ea typeface="Calibri" panose="020F0502020204030204" pitchFamily="34" charset="0"/>
                <a:cs typeface="Arial" panose="020B0604020202020204" pitchFamily="34" charset="0"/>
                <a:sym typeface="+mn-lt"/>
              </a:rPr>
              <a:t>Sea level budget challenge: incomplete closure </a:t>
            </a:r>
            <a:endParaRPr lang="zh-CN" altLang="en-US" sz="3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7" name="矩形 6">
            <a:extLst>
              <a:ext uri="{FF2B5EF4-FFF2-40B4-BE49-F238E27FC236}">
                <a16:creationId xmlns:a16="http://schemas.microsoft.com/office/drawing/2014/main" id="{04B278DE-5B76-409B-7F54-519B5A3DA8D4}"/>
              </a:ext>
            </a:extLst>
          </p:cNvPr>
          <p:cNvSpPr/>
          <p:nvPr/>
        </p:nvSpPr>
        <p:spPr>
          <a:xfrm>
            <a:off x="1130300" y="1355813"/>
            <a:ext cx="2374900" cy="2576083"/>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D4054B49-0AE5-3B52-2383-7B5D0EC6DB3B}"/>
              </a:ext>
            </a:extLst>
          </p:cNvPr>
          <p:cNvSpPr/>
          <p:nvPr/>
        </p:nvSpPr>
        <p:spPr>
          <a:xfrm>
            <a:off x="1130300" y="1355813"/>
            <a:ext cx="2501900" cy="2403387"/>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CF9D4A6C-F69F-4310-7EE6-85081F4A0CE6}"/>
              </a:ext>
            </a:extLst>
          </p:cNvPr>
          <p:cNvSpPr/>
          <p:nvPr/>
        </p:nvSpPr>
        <p:spPr>
          <a:xfrm>
            <a:off x="7835963" y="805206"/>
            <a:ext cx="1280160" cy="523220"/>
          </a:xfrm>
          <a:prstGeom prst="rect">
            <a:avLst/>
          </a:prstGeom>
        </p:spPr>
        <p:txBody>
          <a:bodyPr wrap="square" rtlCol="0" anchor="ctr">
            <a:spAutoFit/>
          </a:bodyPr>
          <a:lstStyle/>
          <a:p>
            <a:pPr algn="l"/>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801660D8-492B-7335-1892-A8637062D5A1}"/>
              </a:ext>
            </a:extLst>
          </p:cNvPr>
          <p:cNvSpPr/>
          <p:nvPr/>
        </p:nvSpPr>
        <p:spPr>
          <a:xfrm>
            <a:off x="7862471" y="794684"/>
            <a:ext cx="1121770" cy="275797"/>
          </a:xfrm>
          <a:prstGeom prst="rect">
            <a:avLst/>
          </a:prstGeom>
          <a:solidFill>
            <a:schemeClr val="bg1"/>
          </a:solidFill>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grpSp>
        <p:nvGrpSpPr>
          <p:cNvPr id="35" name="Group 34">
            <a:extLst>
              <a:ext uri="{FF2B5EF4-FFF2-40B4-BE49-F238E27FC236}">
                <a16:creationId xmlns:a16="http://schemas.microsoft.com/office/drawing/2014/main" id="{57265E27-7DE3-CCD7-A60D-A6F7C25B6331}"/>
              </a:ext>
            </a:extLst>
          </p:cNvPr>
          <p:cNvGrpSpPr/>
          <p:nvPr/>
        </p:nvGrpSpPr>
        <p:grpSpPr>
          <a:xfrm>
            <a:off x="6693552" y="2524859"/>
            <a:ext cx="3824960" cy="3863132"/>
            <a:chOff x="6506490" y="1204454"/>
            <a:chExt cx="4155779" cy="4197252"/>
          </a:xfrm>
        </p:grpSpPr>
        <p:pic>
          <p:nvPicPr>
            <p:cNvPr id="4" name="Picture 3">
              <a:extLst>
                <a:ext uri="{FF2B5EF4-FFF2-40B4-BE49-F238E27FC236}">
                  <a16:creationId xmlns:a16="http://schemas.microsoft.com/office/drawing/2014/main" id="{95A44732-AEA6-74C9-8E0C-2C87EDD74499}"/>
                </a:ext>
              </a:extLst>
            </p:cNvPr>
            <p:cNvPicPr>
              <a:picLocks noChangeAspect="1"/>
            </p:cNvPicPr>
            <p:nvPr/>
          </p:nvPicPr>
          <p:blipFill>
            <a:blip r:embed="rId3"/>
            <a:srcRect l="6611" r="1"/>
            <a:stretch/>
          </p:blipFill>
          <p:spPr>
            <a:xfrm>
              <a:off x="6506490" y="1218762"/>
              <a:ext cx="4155779" cy="4182944"/>
            </a:xfrm>
            <a:prstGeom prst="rect">
              <a:avLst/>
            </a:prstGeom>
          </p:spPr>
        </p:pic>
        <p:sp>
          <p:nvSpPr>
            <p:cNvPr id="9" name="矩形 8">
              <a:extLst>
                <a:ext uri="{FF2B5EF4-FFF2-40B4-BE49-F238E27FC236}">
                  <a16:creationId xmlns:a16="http://schemas.microsoft.com/office/drawing/2014/main" id="{76FAEE6B-BA06-91A5-95F5-C5A9F0671DF2}"/>
                </a:ext>
              </a:extLst>
            </p:cNvPr>
            <p:cNvSpPr/>
            <p:nvPr/>
          </p:nvSpPr>
          <p:spPr>
            <a:xfrm>
              <a:off x="7008317" y="1204454"/>
              <a:ext cx="2247804" cy="2007025"/>
            </a:xfrm>
            <a:prstGeom prst="rect">
              <a:avLst/>
            </a:prstGeom>
            <a:solidFill>
              <a:schemeClr val="bg1"/>
            </a:solidFill>
            <a:ln>
              <a:noFill/>
            </a:ln>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grpSp>
      <p:sp>
        <p:nvSpPr>
          <p:cNvPr id="10" name="箭头: 右 15">
            <a:extLst>
              <a:ext uri="{FF2B5EF4-FFF2-40B4-BE49-F238E27FC236}">
                <a16:creationId xmlns:a16="http://schemas.microsoft.com/office/drawing/2014/main" id="{9DBCDDBD-CF69-C42D-B030-DB7250BA1496}"/>
              </a:ext>
            </a:extLst>
          </p:cNvPr>
          <p:cNvSpPr/>
          <p:nvPr/>
        </p:nvSpPr>
        <p:spPr>
          <a:xfrm rot="1312460">
            <a:off x="8579152" y="3064445"/>
            <a:ext cx="1740973" cy="190458"/>
          </a:xfrm>
          <a:custGeom>
            <a:avLst/>
            <a:gdLst>
              <a:gd name="connsiteX0" fmla="*/ 0 w 2689769"/>
              <a:gd name="connsiteY0" fmla="*/ 98150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 name="connsiteX7" fmla="*/ 0 w 2689769"/>
              <a:gd name="connsiteY7" fmla="*/ 98150 h 392601"/>
              <a:gd name="connsiteX0" fmla="*/ 0 w 2689769"/>
              <a:gd name="connsiteY0" fmla="*/ 294451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9" h="392601">
                <a:moveTo>
                  <a:pt x="0" y="294451"/>
                </a:moveTo>
                <a:lnTo>
                  <a:pt x="2493469" y="98150"/>
                </a:lnTo>
                <a:lnTo>
                  <a:pt x="2493469" y="0"/>
                </a:lnTo>
                <a:lnTo>
                  <a:pt x="2689769" y="196301"/>
                </a:lnTo>
                <a:lnTo>
                  <a:pt x="2493469" y="392601"/>
                </a:lnTo>
                <a:lnTo>
                  <a:pt x="2493469" y="294451"/>
                </a:lnTo>
                <a:lnTo>
                  <a:pt x="0" y="294451"/>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a:extLst>
              <a:ext uri="{FF2B5EF4-FFF2-40B4-BE49-F238E27FC236}">
                <a16:creationId xmlns:a16="http://schemas.microsoft.com/office/drawing/2014/main" id="{92175032-9BC3-BF93-2C5E-188117703593}"/>
              </a:ext>
            </a:extLst>
          </p:cNvPr>
          <p:cNvSpPr txBox="1"/>
          <p:nvPr/>
        </p:nvSpPr>
        <p:spPr>
          <a:xfrm>
            <a:off x="7121723" y="2611213"/>
            <a:ext cx="1844031" cy="338554"/>
          </a:xfrm>
          <a:prstGeom prst="rect">
            <a:avLst/>
          </a:prstGeom>
          <a:noFill/>
        </p:spPr>
        <p:txBody>
          <a:bodyPr wrap="none" rtlCol="0">
            <a:spAutoFit/>
          </a:bodyPr>
          <a:lstStyle/>
          <a:p>
            <a:r>
              <a:rPr lang="en-US" altLang="zh-CN" sz="1600" b="1" dirty="0">
                <a:latin typeface="微软雅黑" panose="020B0503020204020204" pitchFamily="34" charset="-122"/>
                <a:ea typeface="微软雅黑" panose="020B0503020204020204" pitchFamily="34" charset="-122"/>
              </a:rPr>
              <a:t>Observed GMSL</a:t>
            </a:r>
            <a:endParaRPr lang="zh-CN" altLang="en-US" sz="1600" b="1" dirty="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15B708CB-8F71-3EF7-E7B6-244C254607E3}"/>
              </a:ext>
            </a:extLst>
          </p:cNvPr>
          <p:cNvSpPr txBox="1"/>
          <p:nvPr/>
        </p:nvSpPr>
        <p:spPr>
          <a:xfrm>
            <a:off x="7061017" y="4765704"/>
            <a:ext cx="2370072" cy="338554"/>
          </a:xfrm>
          <a:prstGeom prst="rect">
            <a:avLst/>
          </a:prstGeom>
          <a:noFill/>
        </p:spPr>
        <p:txBody>
          <a:bodyPr wrap="none" rtlCol="0">
            <a:spAutoFit/>
          </a:bodyPr>
          <a:lstStyle/>
          <a:p>
            <a:r>
              <a:rPr lang="en-US" altLang="zh-CN" sz="1600" b="1" dirty="0">
                <a:solidFill>
                  <a:srgbClr val="DB1B16"/>
                </a:solidFill>
                <a:latin typeface="微软雅黑" panose="020B0503020204020204" pitchFamily="34" charset="-122"/>
                <a:ea typeface="微软雅黑" panose="020B0503020204020204" pitchFamily="34" charset="-122"/>
              </a:rPr>
              <a:t>Sum of contributions</a:t>
            </a:r>
            <a:endParaRPr lang="zh-CN" altLang="en-US" sz="1600" b="1" dirty="0">
              <a:solidFill>
                <a:srgbClr val="DB1B16"/>
              </a:solidFill>
              <a:latin typeface="微软雅黑" panose="020B0503020204020204" pitchFamily="34" charset="-122"/>
              <a:ea typeface="微软雅黑" panose="020B0503020204020204" pitchFamily="34" charset="-122"/>
            </a:endParaRPr>
          </a:p>
        </p:txBody>
      </p:sp>
      <p:sp>
        <p:nvSpPr>
          <p:cNvPr id="17" name="箭头: 右 15">
            <a:extLst>
              <a:ext uri="{FF2B5EF4-FFF2-40B4-BE49-F238E27FC236}">
                <a16:creationId xmlns:a16="http://schemas.microsoft.com/office/drawing/2014/main" id="{49FD67B2-ED5D-CDC4-826B-23C0B9090208}"/>
              </a:ext>
            </a:extLst>
          </p:cNvPr>
          <p:cNvSpPr/>
          <p:nvPr/>
        </p:nvSpPr>
        <p:spPr>
          <a:xfrm rot="19775293">
            <a:off x="8454474" y="4162953"/>
            <a:ext cx="1716442" cy="273131"/>
          </a:xfrm>
          <a:custGeom>
            <a:avLst/>
            <a:gdLst>
              <a:gd name="connsiteX0" fmla="*/ 0 w 2689769"/>
              <a:gd name="connsiteY0" fmla="*/ 98150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 name="connsiteX7" fmla="*/ 0 w 2689769"/>
              <a:gd name="connsiteY7" fmla="*/ 98150 h 392601"/>
              <a:gd name="connsiteX0" fmla="*/ 0 w 2689769"/>
              <a:gd name="connsiteY0" fmla="*/ 294451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9" h="392601">
                <a:moveTo>
                  <a:pt x="0" y="294451"/>
                </a:moveTo>
                <a:lnTo>
                  <a:pt x="2493469" y="98150"/>
                </a:lnTo>
                <a:lnTo>
                  <a:pt x="2493469" y="0"/>
                </a:lnTo>
                <a:lnTo>
                  <a:pt x="2689769" y="196301"/>
                </a:lnTo>
                <a:lnTo>
                  <a:pt x="2493469" y="392601"/>
                </a:lnTo>
                <a:lnTo>
                  <a:pt x="2493469" y="294451"/>
                </a:lnTo>
                <a:lnTo>
                  <a:pt x="0" y="294451"/>
                </a:lnTo>
                <a:close/>
              </a:path>
            </a:pathLst>
          </a:custGeom>
          <a:solidFill>
            <a:srgbClr val="DB1B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8" name="直线箭头连接符 9">
            <a:extLst>
              <a:ext uri="{FF2B5EF4-FFF2-40B4-BE49-F238E27FC236}">
                <a16:creationId xmlns:a16="http://schemas.microsoft.com/office/drawing/2014/main" id="{C2AB710A-8045-89D0-FD62-8C373D9BA965}"/>
              </a:ext>
            </a:extLst>
          </p:cNvPr>
          <p:cNvCxnSpPr>
            <a:cxnSpLocks/>
          </p:cNvCxnSpPr>
          <p:nvPr/>
        </p:nvCxnSpPr>
        <p:spPr>
          <a:xfrm>
            <a:off x="7590378" y="3016184"/>
            <a:ext cx="0" cy="1750610"/>
          </a:xfrm>
          <a:prstGeom prst="straightConnector1">
            <a:avLst/>
          </a:prstGeom>
          <a:ln w="508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6EF2686D-8403-CC01-F637-1277FFF49847}"/>
              </a:ext>
            </a:extLst>
          </p:cNvPr>
          <p:cNvSpPr txBox="1"/>
          <p:nvPr/>
        </p:nvSpPr>
        <p:spPr>
          <a:xfrm>
            <a:off x="7636492" y="3219034"/>
            <a:ext cx="2117170" cy="470081"/>
          </a:xfrm>
          <a:prstGeom prst="rect">
            <a:avLst/>
          </a:prstGeom>
          <a:noFill/>
        </p:spPr>
        <p:txBody>
          <a:bodyPr wrap="square">
            <a:spAutoFit/>
          </a:bodyPr>
          <a:lstStyle/>
          <a:p>
            <a:r>
              <a:rPr lang="en-US" altLang="zh-CN" sz="2400" b="1" dirty="0">
                <a:latin typeface="微软雅黑" panose="020B0503020204020204" pitchFamily="34" charset="-122"/>
                <a:ea typeface="微软雅黑" panose="020B0503020204020204" pitchFamily="34" charset="-122"/>
                <a:cs typeface="Arial" panose="020B0604020202020204" pitchFamily="34" charset="0"/>
              </a:rPr>
              <a:t>0.33 mm yr</a:t>
            </a:r>
            <a:r>
              <a:rPr lang="en-US" altLang="zh-CN" sz="2400" b="1" baseline="30000" dirty="0">
                <a:latin typeface="微软雅黑" panose="020B0503020204020204" pitchFamily="34" charset="-122"/>
                <a:ea typeface="微软雅黑" panose="020B0503020204020204" pitchFamily="34" charset="-122"/>
                <a:cs typeface="Arial" panose="020B0604020202020204" pitchFamily="34" charset="0"/>
              </a:rPr>
              <a:t>-1</a:t>
            </a:r>
            <a:r>
              <a:rPr lang="en-US" altLang="zh-CN" sz="2400" b="1" dirty="0">
                <a:latin typeface="微软雅黑" panose="020B0503020204020204" pitchFamily="34" charset="-122"/>
                <a:ea typeface="微软雅黑" panose="020B0503020204020204" pitchFamily="34" charset="-122"/>
                <a:cs typeface="Arial" panose="020B0604020202020204" pitchFamily="34" charset="0"/>
              </a:rPr>
              <a:t> </a:t>
            </a:r>
            <a:endParaRPr lang="zh-CN" altLang="en-US" sz="2400" b="1" dirty="0">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51A78D6D-6F5E-1F8F-EE9D-0F60C082EEEF}"/>
              </a:ext>
            </a:extLst>
          </p:cNvPr>
          <p:cNvSpPr txBox="1"/>
          <p:nvPr/>
        </p:nvSpPr>
        <p:spPr>
          <a:xfrm>
            <a:off x="7616612" y="3618511"/>
            <a:ext cx="1965795" cy="461665"/>
          </a:xfrm>
          <a:prstGeom prst="rect">
            <a:avLst/>
          </a:prstGeom>
          <a:noFill/>
        </p:spPr>
        <p:txBody>
          <a:bodyPr wrap="square">
            <a:spAutoFit/>
          </a:bodyPr>
          <a:lstStyle/>
          <a:p>
            <a:r>
              <a:rPr lang="en-US" altLang="zh-CN" sz="1200" b="1" dirty="0">
                <a:effectLst/>
                <a:latin typeface="Arial" panose="020B0604020202020204" pitchFamily="34" charset="0"/>
                <a:ea typeface="宋体" panose="02010600030101010101" pitchFamily="2" charset="-122"/>
              </a:rPr>
              <a:t>Greenland 0.25 mm yr</a:t>
            </a:r>
            <a:r>
              <a:rPr lang="en-US" altLang="zh-CN" sz="1200" b="1" baseline="30000" dirty="0">
                <a:effectLst/>
                <a:latin typeface="Arial" panose="020B0604020202020204" pitchFamily="34" charset="0"/>
                <a:ea typeface="宋体" panose="02010600030101010101" pitchFamily="2" charset="-122"/>
              </a:rPr>
              <a:t>-1</a:t>
            </a:r>
            <a:r>
              <a:rPr lang="en-US" altLang="zh-CN" sz="1200" b="1" dirty="0">
                <a:effectLst/>
                <a:latin typeface="Arial" panose="020B0604020202020204" pitchFamily="34" charset="0"/>
                <a:ea typeface="宋体" panose="02010600030101010101" pitchFamily="2" charset="-122"/>
              </a:rPr>
              <a:t> </a:t>
            </a:r>
          </a:p>
          <a:p>
            <a:r>
              <a:rPr lang="en-US" altLang="zh-CN" sz="1200" b="1" dirty="0">
                <a:effectLst/>
                <a:latin typeface="Arial" panose="020B0604020202020204" pitchFamily="34" charset="0"/>
                <a:ea typeface="宋体" panose="02010600030101010101" pitchFamily="2" charset="-122"/>
              </a:rPr>
              <a:t>Antarctica 0.14 mm yr</a:t>
            </a:r>
            <a:r>
              <a:rPr lang="en-US" altLang="zh-CN" sz="1200" b="1" baseline="30000" dirty="0">
                <a:effectLst/>
                <a:latin typeface="Arial" panose="020B0604020202020204" pitchFamily="34" charset="0"/>
                <a:ea typeface="宋体" panose="02010600030101010101" pitchFamily="2" charset="-122"/>
              </a:rPr>
              <a:t>-1</a:t>
            </a:r>
            <a:endParaRPr lang="zh-CN" altLang="en-US" sz="1200" b="1" dirty="0"/>
          </a:p>
        </p:txBody>
      </p:sp>
      <p:sp>
        <p:nvSpPr>
          <p:cNvPr id="32" name="矩形 31">
            <a:extLst>
              <a:ext uri="{FF2B5EF4-FFF2-40B4-BE49-F238E27FC236}">
                <a16:creationId xmlns:a16="http://schemas.microsoft.com/office/drawing/2014/main" id="{70D9D68A-8DE6-B454-E804-D41F11E6A9FF}"/>
              </a:ext>
            </a:extLst>
          </p:cNvPr>
          <p:cNvSpPr/>
          <p:nvPr/>
        </p:nvSpPr>
        <p:spPr>
          <a:xfrm>
            <a:off x="9828774" y="1574760"/>
            <a:ext cx="1150145" cy="507259"/>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cxnSp>
        <p:nvCxnSpPr>
          <p:cNvPr id="3" name="直接连接符 21">
            <a:extLst>
              <a:ext uri="{FF2B5EF4-FFF2-40B4-BE49-F238E27FC236}">
                <a16:creationId xmlns:a16="http://schemas.microsoft.com/office/drawing/2014/main" id="{0090320F-26C4-0FE9-C4AC-5DF0106B9F4F}"/>
              </a:ext>
            </a:extLst>
          </p:cNvPr>
          <p:cNvCxnSpPr/>
          <p:nvPr/>
        </p:nvCxnSpPr>
        <p:spPr>
          <a:xfrm>
            <a:off x="331470" y="834825"/>
            <a:ext cx="1148715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F054E836-C434-A7CE-C963-80D61043E49F}"/>
              </a:ext>
            </a:extLst>
          </p:cNvPr>
          <p:cNvGrpSpPr/>
          <p:nvPr/>
        </p:nvGrpSpPr>
        <p:grpSpPr>
          <a:xfrm>
            <a:off x="109400" y="2792631"/>
            <a:ext cx="5482938" cy="3115076"/>
            <a:chOff x="2707516" y="1783933"/>
            <a:chExt cx="5612475" cy="3462407"/>
          </a:xfrm>
        </p:grpSpPr>
        <p:sp>
          <p:nvSpPr>
            <p:cNvPr id="11" name="TextBox 10">
              <a:extLst>
                <a:ext uri="{FF2B5EF4-FFF2-40B4-BE49-F238E27FC236}">
                  <a16:creationId xmlns:a16="http://schemas.microsoft.com/office/drawing/2014/main" id="{028733C8-7897-8B91-5099-32BF11BE0592}"/>
                </a:ext>
              </a:extLst>
            </p:cNvPr>
            <p:cNvSpPr txBox="1"/>
            <p:nvPr/>
          </p:nvSpPr>
          <p:spPr>
            <a:xfrm>
              <a:off x="6389285" y="3405758"/>
              <a:ext cx="1930706" cy="276999"/>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Land water storage</a:t>
              </a:r>
              <a:endParaRPr lang="zh-CN" altLang="en-US" sz="120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A1F37773-0AEB-B67A-7196-F29D9DCA1BE2}"/>
                </a:ext>
              </a:extLst>
            </p:cNvPr>
            <p:cNvGrpSpPr/>
            <p:nvPr/>
          </p:nvGrpSpPr>
          <p:grpSpPr>
            <a:xfrm>
              <a:off x="2707516" y="1783933"/>
              <a:ext cx="5256603" cy="3462407"/>
              <a:chOff x="2707516" y="1783933"/>
              <a:chExt cx="5256603" cy="3462407"/>
            </a:xfrm>
          </p:grpSpPr>
          <p:pic>
            <p:nvPicPr>
              <p:cNvPr id="14" name="Picture 13">
                <a:extLst>
                  <a:ext uri="{FF2B5EF4-FFF2-40B4-BE49-F238E27FC236}">
                    <a16:creationId xmlns:a16="http://schemas.microsoft.com/office/drawing/2014/main" id="{D53E9122-03A4-5D33-8EFA-588FD3B91838}"/>
                  </a:ext>
                </a:extLst>
              </p:cNvPr>
              <p:cNvPicPr>
                <a:picLocks noChangeAspect="1"/>
              </p:cNvPicPr>
              <p:nvPr/>
            </p:nvPicPr>
            <p:blipFill rotWithShape="1">
              <a:blip r:embed="rId4">
                <a:clrChange>
                  <a:clrFrom>
                    <a:srgbClr val="FBFFFF"/>
                  </a:clrFrom>
                  <a:clrTo>
                    <a:srgbClr val="FBFFFF">
                      <a:alpha val="0"/>
                    </a:srgbClr>
                  </a:clrTo>
                </a:clrChange>
                <a:extLst>
                  <a:ext uri="{BEBA8EAE-BF5A-486C-A8C5-ECC9F3942E4B}">
                    <a14:imgProps xmlns:a14="http://schemas.microsoft.com/office/drawing/2010/main">
                      <a14:imgLayer r:embed="rId5">
                        <a14:imgEffect>
                          <a14:colorTemperature colorTemp="6083"/>
                        </a14:imgEffect>
                        <a14:imgEffect>
                          <a14:saturation sat="182000"/>
                        </a14:imgEffect>
                      </a14:imgLayer>
                    </a14:imgProps>
                  </a:ext>
                  <a:ext uri="{28A0092B-C50C-407E-A947-70E740481C1C}">
                    <a14:useLocalDpi xmlns:a14="http://schemas.microsoft.com/office/drawing/2010/main" val="0"/>
                  </a:ext>
                </a:extLst>
              </a:blip>
              <a:srcRect l="24998" t="32148" r="16318" b="17235"/>
              <a:stretch/>
            </p:blipFill>
            <p:spPr>
              <a:xfrm>
                <a:off x="3912790" y="2625916"/>
                <a:ext cx="2832367" cy="2620424"/>
              </a:xfrm>
              <a:prstGeom prst="flowChartConnector">
                <a:avLst/>
              </a:prstGeom>
            </p:spPr>
          </p:pic>
          <p:pic>
            <p:nvPicPr>
              <p:cNvPr id="16" name="Picture 15">
                <a:extLst>
                  <a:ext uri="{FF2B5EF4-FFF2-40B4-BE49-F238E27FC236}">
                    <a16:creationId xmlns:a16="http://schemas.microsoft.com/office/drawing/2014/main" id="{B0F58EA6-5328-3615-B98C-48139EFEB823}"/>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9345"/>
              <a:stretch/>
            </p:blipFill>
            <p:spPr>
              <a:xfrm>
                <a:off x="3215552" y="3670779"/>
                <a:ext cx="645336" cy="509049"/>
              </a:xfrm>
              <a:prstGeom prst="rect">
                <a:avLst/>
              </a:prstGeom>
            </p:spPr>
          </p:pic>
          <p:sp>
            <p:nvSpPr>
              <p:cNvPr id="19" name="TextBox 18">
                <a:extLst>
                  <a:ext uri="{FF2B5EF4-FFF2-40B4-BE49-F238E27FC236}">
                    <a16:creationId xmlns:a16="http://schemas.microsoft.com/office/drawing/2014/main" id="{BC57985B-0654-94C2-B49E-D42BA1DFB6B1}"/>
                  </a:ext>
                </a:extLst>
              </p:cNvPr>
              <p:cNvSpPr txBox="1"/>
              <p:nvPr/>
            </p:nvSpPr>
            <p:spPr>
              <a:xfrm>
                <a:off x="2707516" y="3405758"/>
                <a:ext cx="1774093" cy="276999"/>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Ocean expansion</a:t>
                </a:r>
                <a:endParaRPr lang="zh-CN" altLang="en-US" sz="12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B1CBA93-C870-C251-09D4-FAFA99C01E80}"/>
                  </a:ext>
                </a:extLst>
              </p:cNvPr>
              <p:cNvSpPr txBox="1"/>
              <p:nvPr/>
            </p:nvSpPr>
            <p:spPr>
              <a:xfrm>
                <a:off x="4017931" y="2597822"/>
                <a:ext cx="67037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Glacier</a:t>
                </a:r>
                <a:endParaRPr lang="zh-CN" altLang="en-US" sz="1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8A42376-9656-4D36-7D84-4E220DE350C5}"/>
                  </a:ext>
                </a:extLst>
              </p:cNvPr>
              <p:cNvSpPr txBox="1"/>
              <p:nvPr/>
            </p:nvSpPr>
            <p:spPr>
              <a:xfrm>
                <a:off x="3302620" y="1783933"/>
                <a:ext cx="4208449" cy="276999"/>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Greenland ice sheet</a:t>
                </a:r>
                <a:endParaRPr lang="zh-CN" altLang="en-US" sz="12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02AF789-58B3-0A58-EC1F-AAABE934F19B}"/>
                  </a:ext>
                </a:extLst>
              </p:cNvPr>
              <p:cNvSpPr txBox="1"/>
              <p:nvPr/>
            </p:nvSpPr>
            <p:spPr>
              <a:xfrm>
                <a:off x="5839808" y="2597822"/>
                <a:ext cx="2124311" cy="276999"/>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Antarctica ice sheet</a:t>
                </a:r>
                <a:endParaRPr lang="zh-CN" altLang="en-US" sz="1200" dirty="0">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14817A10-6035-C7F3-4550-EF0E4D10405F}"/>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9348"/>
              <a:stretch/>
            </p:blipFill>
            <p:spPr>
              <a:xfrm>
                <a:off x="6816958" y="3600016"/>
                <a:ext cx="824644" cy="650575"/>
              </a:xfrm>
              <a:prstGeom prst="rect">
                <a:avLst/>
              </a:prstGeom>
            </p:spPr>
          </p:pic>
          <p:pic>
            <p:nvPicPr>
              <p:cNvPr id="28" name="Picture 27">
                <a:extLst>
                  <a:ext uri="{FF2B5EF4-FFF2-40B4-BE49-F238E27FC236}">
                    <a16:creationId xmlns:a16="http://schemas.microsoft.com/office/drawing/2014/main" id="{D59D4A3B-EA21-E771-8E53-CE4EB0A36EBE}"/>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1155" r="20070"/>
              <a:stretch/>
            </p:blipFill>
            <p:spPr>
              <a:xfrm>
                <a:off x="6410162" y="2751142"/>
                <a:ext cx="744108" cy="645749"/>
              </a:xfrm>
              <a:prstGeom prst="rect">
                <a:avLst/>
              </a:prstGeom>
            </p:spPr>
          </p:pic>
          <p:pic>
            <p:nvPicPr>
              <p:cNvPr id="29" name="Picture 28">
                <a:extLst>
                  <a:ext uri="{FF2B5EF4-FFF2-40B4-BE49-F238E27FC236}">
                    <a16:creationId xmlns:a16="http://schemas.microsoft.com/office/drawing/2014/main" id="{E25B5AD4-E65C-D7B4-10C2-D104DE71E578}"/>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5150" r="38579"/>
              <a:stretch/>
            </p:blipFill>
            <p:spPr>
              <a:xfrm>
                <a:off x="5042546" y="2004609"/>
                <a:ext cx="592428" cy="593214"/>
              </a:xfrm>
              <a:prstGeom prst="rect">
                <a:avLst/>
              </a:prstGeom>
            </p:spPr>
          </p:pic>
          <p:pic>
            <p:nvPicPr>
              <p:cNvPr id="30" name="Picture 29">
                <a:extLst>
                  <a:ext uri="{FF2B5EF4-FFF2-40B4-BE49-F238E27FC236}">
                    <a16:creationId xmlns:a16="http://schemas.microsoft.com/office/drawing/2014/main" id="{DF8459FE-85D0-9921-FFE2-E97E891614FE}"/>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927" r="53861"/>
              <a:stretch/>
            </p:blipFill>
            <p:spPr>
              <a:xfrm>
                <a:off x="3875298" y="2771141"/>
                <a:ext cx="937337" cy="605751"/>
              </a:xfrm>
              <a:prstGeom prst="rect">
                <a:avLst/>
              </a:prstGeom>
            </p:spPr>
          </p:pic>
        </p:grpSp>
      </p:grpSp>
      <p:sp>
        <p:nvSpPr>
          <p:cNvPr id="33" name="Arrow: Right 32">
            <a:extLst>
              <a:ext uri="{FF2B5EF4-FFF2-40B4-BE49-F238E27FC236}">
                <a16:creationId xmlns:a16="http://schemas.microsoft.com/office/drawing/2014/main" id="{94C3A2F6-DCD7-42B7-B7A5-7BF9EC1FEABF}"/>
              </a:ext>
            </a:extLst>
          </p:cNvPr>
          <p:cNvSpPr/>
          <p:nvPr/>
        </p:nvSpPr>
        <p:spPr>
          <a:xfrm>
            <a:off x="5451602" y="3494551"/>
            <a:ext cx="908882" cy="3164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a:extLst>
              <a:ext uri="{FF2B5EF4-FFF2-40B4-BE49-F238E27FC236}">
                <a16:creationId xmlns:a16="http://schemas.microsoft.com/office/drawing/2014/main" id="{1AD77856-667E-ABB4-13A6-AC6FF52FF116}"/>
              </a:ext>
            </a:extLst>
          </p:cNvPr>
          <p:cNvSpPr txBox="1"/>
          <p:nvPr/>
        </p:nvSpPr>
        <p:spPr>
          <a:xfrm>
            <a:off x="0" y="2380919"/>
            <a:ext cx="5733133" cy="418191"/>
          </a:xfrm>
          <a:prstGeom prst="rect">
            <a:avLst/>
          </a:prstGeom>
          <a:noFill/>
        </p:spPr>
        <p:txBody>
          <a:bodyPr wrap="square" rtlCol="0">
            <a:spAutoFit/>
          </a:bodyPr>
          <a:lstStyle/>
          <a:p>
            <a:pPr algn="ctr">
              <a:lnSpc>
                <a:spcPct val="150000"/>
              </a:lnSpc>
            </a:pPr>
            <a:r>
              <a:rPr lang="en-US" altLang="zh-CN" sz="1600" b="1" dirty="0">
                <a:latin typeface="微软雅黑" panose="020B0503020204020204" pitchFamily="34" charset="-122"/>
                <a:ea typeface="微软雅黑" panose="020B0503020204020204" pitchFamily="34" charset="-122"/>
              </a:rPr>
              <a:t>The identified driver of GMSL</a:t>
            </a:r>
            <a:endParaRPr lang="zh-CN" altLang="en-US" sz="1600" b="1" dirty="0">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A3FCA582-D097-3577-7B73-1168A7C5E05F}"/>
              </a:ext>
            </a:extLst>
          </p:cNvPr>
          <p:cNvSpPr txBox="1"/>
          <p:nvPr/>
        </p:nvSpPr>
        <p:spPr>
          <a:xfrm>
            <a:off x="10641306" y="5684621"/>
            <a:ext cx="1255344" cy="338554"/>
          </a:xfrm>
          <a:prstGeom prst="rect">
            <a:avLst/>
          </a:prstGeom>
          <a:noFill/>
        </p:spPr>
        <p:txBody>
          <a:bodyPr wrap="none" rtlCol="0">
            <a:spAutoFit/>
          </a:bodyPr>
          <a:lstStyle/>
          <a:p>
            <a:r>
              <a:rPr lang="en-US" altLang="zh-CN" sz="1600" dirty="0">
                <a:latin typeface="Arial" panose="020B0604020202020204" pitchFamily="34" charset="0"/>
                <a:cs typeface="Arial" panose="020B0604020202020204" pitchFamily="34" charset="0"/>
              </a:rPr>
              <a:t>(IPCC AR6)</a:t>
            </a:r>
            <a:endParaRPr lang="zh-CN" altLang="en-US" sz="16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B5AFCE37-56CC-6D36-7DF0-B4581CB8497B}"/>
              </a:ext>
            </a:extLst>
          </p:cNvPr>
          <p:cNvSpPr txBox="1"/>
          <p:nvPr/>
        </p:nvSpPr>
        <p:spPr>
          <a:xfrm>
            <a:off x="37254" y="961958"/>
            <a:ext cx="12117493" cy="1002582"/>
          </a:xfrm>
          <a:prstGeom prst="rect">
            <a:avLst/>
          </a:prstGeom>
          <a:noFill/>
        </p:spPr>
        <p:txBody>
          <a:bodyPr wrap="square">
            <a:spAutoFit/>
          </a:bodyPr>
          <a:lstStyle/>
          <a:p>
            <a:pPr algn="ctr">
              <a:lnSpc>
                <a:spcPct val="130000"/>
              </a:lnSpc>
            </a:pPr>
            <a:r>
              <a:rPr lang="en-US" altLang="zh-CN" sz="24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The global mean sea level (GMSL) budget is crucial for </a:t>
            </a:r>
          </a:p>
          <a:p>
            <a:pPr algn="ctr">
              <a:lnSpc>
                <a:spcPct val="130000"/>
              </a:lnSpc>
            </a:pPr>
            <a:r>
              <a:rPr lang="en-US" altLang="zh-CN" sz="24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understanding the drivers of sea level rise, but </a:t>
            </a:r>
            <a:r>
              <a:rPr lang="en-US" altLang="zh-CN" sz="2400" b="1" dirty="0">
                <a:solidFill>
                  <a:srgbClr val="FF0000"/>
                </a:solidFill>
                <a:latin typeface="Arial" panose="020B0604020202020204" pitchFamily="34" charset="0"/>
                <a:ea typeface="微软雅黑" panose="020B0503020204020204" pitchFamily="34" charset="-122"/>
                <a:cs typeface="Arial" panose="020B0604020202020204" pitchFamily="34" charset="0"/>
              </a:rPr>
              <a:t>remarkable misclosure remains</a:t>
            </a:r>
            <a:r>
              <a:rPr lang="en-US" altLang="zh-CN" sz="24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t>
            </a:r>
            <a:endParaRPr lang="zh-CN" altLang="en-US" sz="24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268248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BB36E-A902-E64E-86EF-CC8BD4B77FEE}"/>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BA79B15D-6FD4-21E6-B85D-0B76C64BFCDE}"/>
              </a:ext>
            </a:extLst>
          </p:cNvPr>
          <p:cNvSpPr txBox="1"/>
          <p:nvPr/>
        </p:nvSpPr>
        <p:spPr>
          <a:xfrm>
            <a:off x="293868" y="165634"/>
            <a:ext cx="11758851" cy="584775"/>
          </a:xfrm>
          <a:prstGeom prst="rect">
            <a:avLst/>
          </a:prstGeom>
          <a:noFill/>
        </p:spPr>
        <p:txBody>
          <a:bodyPr wrap="square" rtlCol="0">
            <a:spAutoFit/>
          </a:bodyPr>
          <a:lstStyle/>
          <a:p>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Sea level budget challenge : unexplained acceleration</a:t>
            </a:r>
            <a:endPar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3" name="直接连接符 21">
            <a:extLst>
              <a:ext uri="{FF2B5EF4-FFF2-40B4-BE49-F238E27FC236}">
                <a16:creationId xmlns:a16="http://schemas.microsoft.com/office/drawing/2014/main" id="{A319D26D-978C-A6ED-5976-2B0E197441B7}"/>
              </a:ext>
            </a:extLst>
          </p:cNvPr>
          <p:cNvCxnSpPr/>
          <p:nvPr/>
        </p:nvCxnSpPr>
        <p:spPr>
          <a:xfrm>
            <a:off x="331470" y="834825"/>
            <a:ext cx="114871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B996364-1CA9-B56E-5203-880A98E21149}"/>
              </a:ext>
            </a:extLst>
          </p:cNvPr>
          <p:cNvSpPr txBox="1"/>
          <p:nvPr/>
        </p:nvSpPr>
        <p:spPr>
          <a:xfrm>
            <a:off x="1487510" y="809107"/>
            <a:ext cx="9216981" cy="662554"/>
          </a:xfrm>
          <a:prstGeom prst="rect">
            <a:avLst/>
          </a:prstGeom>
          <a:noFill/>
        </p:spPr>
        <p:txBody>
          <a:bodyPr wrap="square" rtlCol="0">
            <a:spAutoFit/>
          </a:bodyPr>
          <a:lstStyle/>
          <a:p>
            <a:pPr>
              <a:lnSpc>
                <a:spcPct val="150000"/>
              </a:lnSpc>
            </a:pPr>
            <a:r>
              <a:rPr lang="en-US" altLang="zh-CN" sz="2800" b="1" dirty="0">
                <a:latin typeface="微软雅黑" panose="020B0503020204020204" pitchFamily="34" charset="-122"/>
                <a:ea typeface="微软雅黑" panose="020B0503020204020204" pitchFamily="34" charset="-122"/>
                <a:cs typeface="Arial" panose="020B0604020202020204" pitchFamily="34" charset="0"/>
              </a:rPr>
              <a:t>GMSL rise is accelerating, what are the key drivers</a:t>
            </a:r>
            <a:r>
              <a:rPr lang="zh-CN" altLang="en-US" sz="2800" b="1" dirty="0">
                <a:latin typeface="微软雅黑" panose="020B0503020204020204" pitchFamily="34" charset="-122"/>
                <a:ea typeface="微软雅黑" panose="020B0503020204020204" pitchFamily="34" charset="-122"/>
                <a:cs typeface="Arial" panose="020B0604020202020204" pitchFamily="34" charset="0"/>
              </a:rPr>
              <a:t>？</a:t>
            </a:r>
          </a:p>
        </p:txBody>
      </p:sp>
      <p:pic>
        <p:nvPicPr>
          <p:cNvPr id="9" name="图片 8">
            <a:extLst>
              <a:ext uri="{FF2B5EF4-FFF2-40B4-BE49-F238E27FC236}">
                <a16:creationId xmlns:a16="http://schemas.microsoft.com/office/drawing/2014/main" id="{75E0ADFD-1FB2-F7B0-6C25-C39EB757853B}"/>
              </a:ext>
            </a:extLst>
          </p:cNvPr>
          <p:cNvPicPr>
            <a:picLocks noChangeAspect="1"/>
          </p:cNvPicPr>
          <p:nvPr/>
        </p:nvPicPr>
        <p:blipFill>
          <a:blip r:embed="rId3"/>
          <a:srcRect r="10269"/>
          <a:stretch/>
        </p:blipFill>
        <p:spPr>
          <a:xfrm>
            <a:off x="5159058" y="1800828"/>
            <a:ext cx="3489643" cy="1679097"/>
          </a:xfrm>
          <a:prstGeom prst="rect">
            <a:avLst/>
          </a:prstGeom>
        </p:spPr>
      </p:pic>
      <p:pic>
        <p:nvPicPr>
          <p:cNvPr id="17" name="图片 16">
            <a:extLst>
              <a:ext uri="{FF2B5EF4-FFF2-40B4-BE49-F238E27FC236}">
                <a16:creationId xmlns:a16="http://schemas.microsoft.com/office/drawing/2014/main" id="{7041CDA7-4371-018E-B8CE-6C59D2DB9200}"/>
              </a:ext>
            </a:extLst>
          </p:cNvPr>
          <p:cNvPicPr>
            <a:picLocks noChangeAspect="1"/>
          </p:cNvPicPr>
          <p:nvPr/>
        </p:nvPicPr>
        <p:blipFill>
          <a:blip r:embed="rId4"/>
          <a:srcRect r="12739"/>
          <a:stretch/>
        </p:blipFill>
        <p:spPr>
          <a:xfrm>
            <a:off x="8743228" y="2503463"/>
            <a:ext cx="2490993" cy="2209194"/>
          </a:xfrm>
          <a:prstGeom prst="rect">
            <a:avLst/>
          </a:prstGeom>
        </p:spPr>
      </p:pic>
      <p:pic>
        <p:nvPicPr>
          <p:cNvPr id="5" name="图片 4">
            <a:extLst>
              <a:ext uri="{FF2B5EF4-FFF2-40B4-BE49-F238E27FC236}">
                <a16:creationId xmlns:a16="http://schemas.microsoft.com/office/drawing/2014/main" id="{C70DD565-E8C8-43A1-5BC1-E0761CCAC4E4}"/>
              </a:ext>
            </a:extLst>
          </p:cNvPr>
          <p:cNvPicPr>
            <a:picLocks noChangeAspect="1"/>
          </p:cNvPicPr>
          <p:nvPr/>
        </p:nvPicPr>
        <p:blipFill>
          <a:blip r:embed="rId5"/>
          <a:stretch>
            <a:fillRect/>
          </a:stretch>
        </p:blipFill>
        <p:spPr>
          <a:xfrm>
            <a:off x="5377467" y="3800160"/>
            <a:ext cx="3489643" cy="2587406"/>
          </a:xfrm>
          <a:prstGeom prst="rect">
            <a:avLst/>
          </a:prstGeom>
        </p:spPr>
      </p:pic>
      <p:cxnSp>
        <p:nvCxnSpPr>
          <p:cNvPr id="23" name="直接连接符 22">
            <a:extLst>
              <a:ext uri="{FF2B5EF4-FFF2-40B4-BE49-F238E27FC236}">
                <a16:creationId xmlns:a16="http://schemas.microsoft.com/office/drawing/2014/main" id="{3DD5A800-C5D8-4086-EE83-8C315B84D40B}"/>
              </a:ext>
            </a:extLst>
          </p:cNvPr>
          <p:cNvCxnSpPr>
            <a:cxnSpLocks/>
          </p:cNvCxnSpPr>
          <p:nvPr/>
        </p:nvCxnSpPr>
        <p:spPr>
          <a:xfrm flipV="1">
            <a:off x="5842068" y="4320910"/>
            <a:ext cx="2543119" cy="745084"/>
          </a:xfrm>
          <a:prstGeom prst="line">
            <a:avLst/>
          </a:prstGeom>
          <a:ln w="28575">
            <a:solidFill>
              <a:srgbClr val="0044AC"/>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B45FD7E2-F363-DE72-8CB5-3C1E22376369}"/>
              </a:ext>
            </a:extLst>
          </p:cNvPr>
          <p:cNvCxnSpPr>
            <a:cxnSpLocks/>
          </p:cNvCxnSpPr>
          <p:nvPr/>
        </p:nvCxnSpPr>
        <p:spPr>
          <a:xfrm>
            <a:off x="9099590" y="3262139"/>
            <a:ext cx="1976625" cy="716821"/>
          </a:xfrm>
          <a:prstGeom prst="line">
            <a:avLst/>
          </a:prstGeom>
          <a:ln w="28575">
            <a:solidFill>
              <a:srgbClr val="0044AC"/>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353FB281-B67A-5DCC-60EE-5209D440F490}"/>
              </a:ext>
            </a:extLst>
          </p:cNvPr>
          <p:cNvCxnSpPr/>
          <p:nvPr/>
        </p:nvCxnSpPr>
        <p:spPr>
          <a:xfrm>
            <a:off x="5961455" y="2434365"/>
            <a:ext cx="2569029" cy="716821"/>
          </a:xfrm>
          <a:prstGeom prst="line">
            <a:avLst/>
          </a:prstGeom>
          <a:ln w="28575">
            <a:solidFill>
              <a:srgbClr val="0044AC"/>
            </a:solidFill>
            <a:prstDash val="sysDash"/>
          </a:ln>
        </p:spPr>
        <p:style>
          <a:lnRef idx="1">
            <a:schemeClr val="accent1"/>
          </a:lnRef>
          <a:fillRef idx="0">
            <a:schemeClr val="accent1"/>
          </a:fillRef>
          <a:effectRef idx="0">
            <a:schemeClr val="accent1"/>
          </a:effectRef>
          <a:fontRef idx="minor">
            <a:schemeClr val="tx1"/>
          </a:fontRef>
        </p:style>
      </p:cxnSp>
      <p:grpSp>
        <p:nvGrpSpPr>
          <p:cNvPr id="34" name="组合 33">
            <a:extLst>
              <a:ext uri="{FF2B5EF4-FFF2-40B4-BE49-F238E27FC236}">
                <a16:creationId xmlns:a16="http://schemas.microsoft.com/office/drawing/2014/main" id="{9A82D5B2-C089-1098-EF77-10D51A819C62}"/>
              </a:ext>
            </a:extLst>
          </p:cNvPr>
          <p:cNvGrpSpPr/>
          <p:nvPr/>
        </p:nvGrpSpPr>
        <p:grpSpPr>
          <a:xfrm>
            <a:off x="439888" y="2921308"/>
            <a:ext cx="4123899" cy="1981327"/>
            <a:chOff x="523972" y="1147105"/>
            <a:chExt cx="3504278" cy="1683630"/>
          </a:xfrm>
        </p:grpSpPr>
        <p:pic>
          <p:nvPicPr>
            <p:cNvPr id="33" name="图片 32">
              <a:extLst>
                <a:ext uri="{FF2B5EF4-FFF2-40B4-BE49-F238E27FC236}">
                  <a16:creationId xmlns:a16="http://schemas.microsoft.com/office/drawing/2014/main" id="{8301AF01-6FDF-1717-04B1-5EF1979B3CCA}"/>
                </a:ext>
              </a:extLst>
            </p:cNvPr>
            <p:cNvPicPr>
              <a:picLocks noChangeAspect="1"/>
            </p:cNvPicPr>
            <p:nvPr/>
          </p:nvPicPr>
          <p:blipFill>
            <a:blip r:embed="rId6"/>
            <a:srcRect t="89709" r="12007" b="3251"/>
            <a:stretch/>
          </p:blipFill>
          <p:spPr>
            <a:xfrm>
              <a:off x="523972" y="2595207"/>
              <a:ext cx="3282204" cy="235528"/>
            </a:xfrm>
            <a:prstGeom prst="rect">
              <a:avLst/>
            </a:prstGeom>
          </p:spPr>
        </p:pic>
        <p:pic>
          <p:nvPicPr>
            <p:cNvPr id="31" name="图片 30">
              <a:extLst>
                <a:ext uri="{FF2B5EF4-FFF2-40B4-BE49-F238E27FC236}">
                  <a16:creationId xmlns:a16="http://schemas.microsoft.com/office/drawing/2014/main" id="{AAB623B9-D6FA-A361-4B2A-E2D5D87BE636}"/>
                </a:ext>
              </a:extLst>
            </p:cNvPr>
            <p:cNvPicPr>
              <a:picLocks noChangeAspect="1"/>
            </p:cNvPicPr>
            <p:nvPr/>
          </p:nvPicPr>
          <p:blipFill>
            <a:blip r:embed="rId6"/>
            <a:srcRect r="6054" b="53180"/>
            <a:stretch/>
          </p:blipFill>
          <p:spPr>
            <a:xfrm>
              <a:off x="523972" y="1147105"/>
              <a:ext cx="3504278" cy="1566555"/>
            </a:xfrm>
            <a:prstGeom prst="rect">
              <a:avLst/>
            </a:prstGeom>
          </p:spPr>
        </p:pic>
      </p:grpSp>
      <p:sp>
        <p:nvSpPr>
          <p:cNvPr id="36" name="文本框 35">
            <a:extLst>
              <a:ext uri="{FF2B5EF4-FFF2-40B4-BE49-F238E27FC236}">
                <a16:creationId xmlns:a16="http://schemas.microsoft.com/office/drawing/2014/main" id="{1952BBEB-3FD1-E460-CC06-D36CCE28849D}"/>
              </a:ext>
            </a:extLst>
          </p:cNvPr>
          <p:cNvSpPr txBox="1"/>
          <p:nvPr/>
        </p:nvSpPr>
        <p:spPr>
          <a:xfrm>
            <a:off x="1102838" y="4969884"/>
            <a:ext cx="8654142" cy="307777"/>
          </a:xfrm>
          <a:prstGeom prst="rect">
            <a:avLst/>
          </a:prstGeom>
          <a:noFill/>
        </p:spPr>
        <p:txBody>
          <a:bodyPr wrap="square">
            <a:spAutoFi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a:t>
            </a:r>
            <a:r>
              <a:rPr lang="en-US" altLang="zh-CN" sz="1400" dirty="0" err="1">
                <a:latin typeface="Arial" panose="020B0604020202020204" pitchFamily="34" charset="0"/>
                <a:ea typeface="微软雅黑" panose="020B0503020204020204" pitchFamily="34" charset="-122"/>
                <a:cs typeface="Arial" panose="020B0604020202020204" pitchFamily="34" charset="0"/>
              </a:rPr>
              <a:t>Dangendorf</a:t>
            </a:r>
            <a:r>
              <a:rPr lang="en-US" altLang="zh-CN" sz="1400" dirty="0">
                <a:latin typeface="Arial" panose="020B0604020202020204" pitchFamily="34" charset="0"/>
                <a:ea typeface="微软雅黑" panose="020B0503020204020204" pitchFamily="34" charset="-122"/>
                <a:cs typeface="Arial" panose="020B0604020202020204" pitchFamily="34" charset="0"/>
              </a:rPr>
              <a:t> et al., 2019)</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37" name="直接连接符 36">
            <a:extLst>
              <a:ext uri="{FF2B5EF4-FFF2-40B4-BE49-F238E27FC236}">
                <a16:creationId xmlns:a16="http://schemas.microsoft.com/office/drawing/2014/main" id="{A199538D-AA80-F41C-298A-A20CAA3B7CAB}"/>
              </a:ext>
            </a:extLst>
          </p:cNvPr>
          <p:cNvCxnSpPr>
            <a:cxnSpLocks/>
          </p:cNvCxnSpPr>
          <p:nvPr/>
        </p:nvCxnSpPr>
        <p:spPr>
          <a:xfrm flipV="1">
            <a:off x="2415636" y="3248591"/>
            <a:ext cx="1792085" cy="139401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0DBC919E-61D2-D99C-BF41-DADC9B6475AB}"/>
              </a:ext>
            </a:extLst>
          </p:cNvPr>
          <p:cNvSpPr txBox="1"/>
          <p:nvPr/>
        </p:nvSpPr>
        <p:spPr>
          <a:xfrm>
            <a:off x="1663470" y="2581639"/>
            <a:ext cx="1334661" cy="369332"/>
          </a:xfrm>
          <a:prstGeom prst="rect">
            <a:avLst/>
          </a:prstGeom>
          <a:noFill/>
        </p:spPr>
        <p:txBody>
          <a:bodyPr wrap="none" rtlCol="0">
            <a:spAutoFit/>
          </a:bodyPr>
          <a:lstStyle/>
          <a:p>
            <a:r>
              <a:rPr lang="en-US" altLang="zh-CN" b="1" dirty="0">
                <a:solidFill>
                  <a:srgbClr val="4472C4"/>
                </a:solidFill>
                <a:latin typeface="Arial" panose="020B0604020202020204" pitchFamily="34" charset="0"/>
                <a:ea typeface="微软雅黑" panose="020B0503020204020204" pitchFamily="34" charset="-122"/>
                <a:cs typeface="Arial" panose="020B0604020202020204" pitchFamily="34" charset="0"/>
              </a:rPr>
              <a:t>GMSL rate</a:t>
            </a:r>
            <a:endParaRPr lang="zh-CN" altLang="en-US" b="1" dirty="0">
              <a:solidFill>
                <a:srgbClr val="4472C4"/>
              </a:solidFill>
              <a:latin typeface="Arial" panose="020B0604020202020204" pitchFamily="34" charset="0"/>
              <a:ea typeface="微软雅黑" panose="020B0503020204020204" pitchFamily="34" charset="-122"/>
              <a:cs typeface="Arial" panose="020B0604020202020204" pitchFamily="34" charset="0"/>
            </a:endParaRPr>
          </a:p>
        </p:txBody>
      </p:sp>
      <p:sp>
        <p:nvSpPr>
          <p:cNvPr id="41" name="左大括号 40">
            <a:extLst>
              <a:ext uri="{FF2B5EF4-FFF2-40B4-BE49-F238E27FC236}">
                <a16:creationId xmlns:a16="http://schemas.microsoft.com/office/drawing/2014/main" id="{A7FA176C-66A0-18FA-8F59-621267D9E4DF}"/>
              </a:ext>
            </a:extLst>
          </p:cNvPr>
          <p:cNvSpPr/>
          <p:nvPr/>
        </p:nvSpPr>
        <p:spPr>
          <a:xfrm>
            <a:off x="4745599" y="1898442"/>
            <a:ext cx="445699" cy="4150451"/>
          </a:xfrm>
          <a:prstGeom prst="leftBrace">
            <a:avLst/>
          </a:prstGeom>
          <a:ln w="28575">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文本框 13">
            <a:extLst>
              <a:ext uri="{FF2B5EF4-FFF2-40B4-BE49-F238E27FC236}">
                <a16:creationId xmlns:a16="http://schemas.microsoft.com/office/drawing/2014/main" id="{9284A3E5-EE8C-167D-8349-E9B8BCE9F842}"/>
              </a:ext>
            </a:extLst>
          </p:cNvPr>
          <p:cNvSpPr txBox="1"/>
          <p:nvPr/>
        </p:nvSpPr>
        <p:spPr>
          <a:xfrm>
            <a:off x="5671816" y="1518639"/>
            <a:ext cx="4869183" cy="369332"/>
          </a:xfrm>
          <a:prstGeom prst="rect">
            <a:avLst/>
          </a:prstGeom>
          <a:noFill/>
        </p:spPr>
        <p:txBody>
          <a:bodyPr wrap="square" rtlCol="0">
            <a:spAutoFit/>
          </a:bodyPr>
          <a:lstStyle/>
          <a:p>
            <a:r>
              <a:rPr lang="en-US" altLang="zh-CN" b="1" dirty="0">
                <a:solidFill>
                  <a:srgbClr val="4472C4"/>
                </a:solidFill>
                <a:latin typeface="Arial" panose="020B0604020202020204" pitchFamily="34" charset="0"/>
                <a:ea typeface="微软雅黑" panose="020B0503020204020204" pitchFamily="34" charset="-122"/>
                <a:cs typeface="Arial" panose="020B0604020202020204" pitchFamily="34" charset="0"/>
              </a:rPr>
              <a:t>Greenland ice sheet mass loss rate</a:t>
            </a:r>
            <a:endParaRPr lang="zh-CN" altLang="en-US" b="1" dirty="0">
              <a:solidFill>
                <a:srgbClr val="4472C4"/>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文本框 21">
            <a:extLst>
              <a:ext uri="{FF2B5EF4-FFF2-40B4-BE49-F238E27FC236}">
                <a16:creationId xmlns:a16="http://schemas.microsoft.com/office/drawing/2014/main" id="{0A712248-F570-DBAD-BAD0-25605D152FA5}"/>
              </a:ext>
            </a:extLst>
          </p:cNvPr>
          <p:cNvSpPr txBox="1"/>
          <p:nvPr/>
        </p:nvSpPr>
        <p:spPr>
          <a:xfrm>
            <a:off x="8958208" y="2291080"/>
            <a:ext cx="2634054" cy="369332"/>
          </a:xfrm>
          <a:prstGeom prst="rect">
            <a:avLst/>
          </a:prstGeom>
          <a:noFill/>
        </p:spPr>
        <p:txBody>
          <a:bodyPr wrap="none" rtlCol="0">
            <a:spAutoFit/>
          </a:bodyPr>
          <a:lstStyle/>
          <a:p>
            <a:r>
              <a:rPr lang="en-US" altLang="zh-CN" b="1" dirty="0">
                <a:solidFill>
                  <a:srgbClr val="4472C4"/>
                </a:solidFill>
                <a:latin typeface="Arial" panose="020B0604020202020204" pitchFamily="34" charset="0"/>
                <a:ea typeface="微软雅黑" panose="020B0503020204020204" pitchFamily="34" charset="-122"/>
                <a:cs typeface="Arial" panose="020B0604020202020204" pitchFamily="34" charset="0"/>
              </a:rPr>
              <a:t>Glacier mass loss rate</a:t>
            </a:r>
            <a:endParaRPr lang="zh-CN" altLang="en-US" b="1" dirty="0">
              <a:solidFill>
                <a:srgbClr val="4472C4"/>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文本框 17">
            <a:extLst>
              <a:ext uri="{FF2B5EF4-FFF2-40B4-BE49-F238E27FC236}">
                <a16:creationId xmlns:a16="http://schemas.microsoft.com/office/drawing/2014/main" id="{B14614AD-F5C2-998E-D5B9-A91685858DC4}"/>
              </a:ext>
            </a:extLst>
          </p:cNvPr>
          <p:cNvSpPr txBox="1"/>
          <p:nvPr/>
        </p:nvSpPr>
        <p:spPr>
          <a:xfrm>
            <a:off x="5759460" y="3516272"/>
            <a:ext cx="2390398" cy="369332"/>
          </a:xfrm>
          <a:prstGeom prst="rect">
            <a:avLst/>
          </a:prstGeom>
          <a:noFill/>
        </p:spPr>
        <p:txBody>
          <a:bodyPr wrap="none" rtlCol="0">
            <a:spAutoFit/>
          </a:bodyPr>
          <a:lstStyle/>
          <a:p>
            <a:r>
              <a:rPr lang="en-US" altLang="zh-CN" b="1" dirty="0">
                <a:solidFill>
                  <a:srgbClr val="4472C4"/>
                </a:solidFill>
                <a:latin typeface="Arial" panose="020B0604020202020204" pitchFamily="34" charset="0"/>
                <a:ea typeface="微软雅黑" panose="020B0503020204020204" pitchFamily="34" charset="-122"/>
                <a:cs typeface="Arial" panose="020B0604020202020204" pitchFamily="34" charset="0"/>
              </a:rPr>
              <a:t>Ocean warming rate</a:t>
            </a:r>
            <a:endParaRPr lang="zh-CN" altLang="en-US" b="1" dirty="0">
              <a:solidFill>
                <a:srgbClr val="4472C4"/>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TextBox 20">
            <a:extLst>
              <a:ext uri="{FF2B5EF4-FFF2-40B4-BE49-F238E27FC236}">
                <a16:creationId xmlns:a16="http://schemas.microsoft.com/office/drawing/2014/main" id="{A9A86E48-61E1-4837-505F-2FAC7F53B8FF}"/>
              </a:ext>
            </a:extLst>
          </p:cNvPr>
          <p:cNvSpPr txBox="1"/>
          <p:nvPr/>
        </p:nvSpPr>
        <p:spPr>
          <a:xfrm>
            <a:off x="9099590" y="4149151"/>
            <a:ext cx="1668044" cy="307777"/>
          </a:xfrm>
          <a:prstGeom prst="rect">
            <a:avLst/>
          </a:prstGeom>
          <a:solidFill>
            <a:schemeClr val="bg1"/>
          </a:solidFill>
        </p:spPr>
        <p:txBody>
          <a:bodyPr wrap="square">
            <a:spAutoFi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(Zemp et al., 2019)</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27" name="TextBox 26">
            <a:extLst>
              <a:ext uri="{FF2B5EF4-FFF2-40B4-BE49-F238E27FC236}">
                <a16:creationId xmlns:a16="http://schemas.microsoft.com/office/drawing/2014/main" id="{E5762326-F994-5D93-3C0C-140E18E33581}"/>
              </a:ext>
            </a:extLst>
          </p:cNvPr>
          <p:cNvSpPr txBox="1"/>
          <p:nvPr/>
        </p:nvSpPr>
        <p:spPr>
          <a:xfrm>
            <a:off x="5671817" y="3012593"/>
            <a:ext cx="1968616" cy="307777"/>
          </a:xfrm>
          <a:prstGeom prst="rect">
            <a:avLst/>
          </a:prstGeom>
          <a:solidFill>
            <a:schemeClr val="bg1"/>
          </a:solidFill>
        </p:spPr>
        <p:txBody>
          <a:bodyPr wrap="square">
            <a:spAutoFi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(Shepherd et al., 2020)</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28" name="Rectangle 27">
            <a:extLst>
              <a:ext uri="{FF2B5EF4-FFF2-40B4-BE49-F238E27FC236}">
                <a16:creationId xmlns:a16="http://schemas.microsoft.com/office/drawing/2014/main" id="{21862B5E-808C-43F6-D031-AB89577780B5}"/>
              </a:ext>
            </a:extLst>
          </p:cNvPr>
          <p:cNvSpPr/>
          <p:nvPr/>
        </p:nvSpPr>
        <p:spPr>
          <a:xfrm>
            <a:off x="6392333" y="5153331"/>
            <a:ext cx="2138151" cy="750636"/>
          </a:xfrm>
          <a:prstGeom prst="rect">
            <a:avLst/>
          </a:prstGeom>
          <a:solidFill>
            <a:schemeClr val="bg1"/>
          </a:solidFill>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25" name="TextBox 24">
            <a:extLst>
              <a:ext uri="{FF2B5EF4-FFF2-40B4-BE49-F238E27FC236}">
                <a16:creationId xmlns:a16="http://schemas.microsoft.com/office/drawing/2014/main" id="{2CDC7F81-CA58-D8DB-FCEF-303193D9069D}"/>
              </a:ext>
            </a:extLst>
          </p:cNvPr>
          <p:cNvSpPr txBox="1"/>
          <p:nvPr/>
        </p:nvSpPr>
        <p:spPr>
          <a:xfrm>
            <a:off x="5939125" y="5561079"/>
            <a:ext cx="1929507" cy="307777"/>
          </a:xfrm>
          <a:prstGeom prst="rect">
            <a:avLst/>
          </a:prstGeom>
          <a:solidFill>
            <a:schemeClr val="bg1"/>
          </a:solidFill>
        </p:spPr>
        <p:txBody>
          <a:bodyPr wrap="square">
            <a:spAutoFit/>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(Minière et al., 2023)</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9562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98CE9-1970-1506-D4EF-33D0D022E9E5}"/>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6CCA6EBB-4653-21C1-FA93-3D4630287288}"/>
              </a:ext>
            </a:extLst>
          </p:cNvPr>
          <p:cNvSpPr txBox="1"/>
          <p:nvPr/>
        </p:nvSpPr>
        <p:spPr>
          <a:xfrm>
            <a:off x="293868" y="165634"/>
            <a:ext cx="11758851" cy="584775"/>
          </a:xfrm>
          <a:prstGeom prst="rect">
            <a:avLst/>
          </a:prstGeom>
          <a:noFill/>
        </p:spPr>
        <p:txBody>
          <a:bodyPr wrap="square" rtlCol="0">
            <a:spAutoFit/>
          </a:bodyPr>
          <a:lstStyle/>
          <a:p>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Two challenge in GMSL budget</a:t>
            </a:r>
            <a:endPar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3" name="直接连接符 21">
            <a:extLst>
              <a:ext uri="{FF2B5EF4-FFF2-40B4-BE49-F238E27FC236}">
                <a16:creationId xmlns:a16="http://schemas.microsoft.com/office/drawing/2014/main" id="{5DA84C56-DA3F-33E2-B4D1-6545040ABE8F}"/>
              </a:ext>
            </a:extLst>
          </p:cNvPr>
          <p:cNvCxnSpPr/>
          <p:nvPr/>
        </p:nvCxnSpPr>
        <p:spPr>
          <a:xfrm>
            <a:off x="331470" y="834825"/>
            <a:ext cx="114871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802CD1-44BC-1B2A-E067-4D416F636392}"/>
              </a:ext>
            </a:extLst>
          </p:cNvPr>
          <p:cNvSpPr txBox="1"/>
          <p:nvPr/>
        </p:nvSpPr>
        <p:spPr>
          <a:xfrm>
            <a:off x="267171" y="1548513"/>
            <a:ext cx="3954282" cy="3905043"/>
          </a:xfrm>
          <a:prstGeom prst="rect">
            <a:avLst/>
          </a:prstGeom>
          <a:noFill/>
          <a:ln>
            <a:solidFill>
              <a:schemeClr val="tx1"/>
            </a:solidFill>
          </a:ln>
        </p:spPr>
        <p:txBody>
          <a:bodyPr wrap="square" rtlCol="0">
            <a:spAutoFit/>
          </a:bodyPr>
          <a:lstStyle/>
          <a:p>
            <a:pPr marL="457200" indent="-457200">
              <a:lnSpc>
                <a:spcPct val="150000"/>
              </a:lnSpc>
              <a:buFont typeface="+mj-lt"/>
              <a:buAutoNum type="arabicPeriod"/>
            </a:pPr>
            <a:r>
              <a:rPr lang="en-US" altLang="zh-CN" sz="2400" b="1" dirty="0">
                <a:latin typeface="微软雅黑" panose="020B0503020204020204" pitchFamily="34" charset="-122"/>
                <a:ea typeface="微软雅黑" panose="020B0503020204020204" pitchFamily="34" charset="-122"/>
              </a:rPr>
              <a:t>The observed GMSL is strongly higher than sum of contributions.</a:t>
            </a:r>
          </a:p>
          <a:p>
            <a:pPr marL="457200" indent="-457200">
              <a:lnSpc>
                <a:spcPct val="150000"/>
              </a:lnSpc>
              <a:buFont typeface="+mj-lt"/>
              <a:buAutoNum type="arabicPeriod"/>
            </a:pPr>
            <a:r>
              <a:rPr lang="en-US" altLang="zh-CN" sz="2400" b="1" dirty="0">
                <a:latin typeface="微软雅黑" panose="020B0503020204020204" pitchFamily="34" charset="-122"/>
                <a:ea typeface="微软雅黑" panose="020B0503020204020204" pitchFamily="34" charset="-122"/>
              </a:rPr>
              <a:t>The major drivers of GMSL acceleration are unclear.</a:t>
            </a:r>
            <a:endParaRPr lang="zh-CN" altLang="en-US" sz="2400" b="1" dirty="0">
              <a:latin typeface="微软雅黑" panose="020B0503020204020204" pitchFamily="34" charset="-122"/>
              <a:ea typeface="微软雅黑" panose="020B0503020204020204" pitchFamily="34" charset="-122"/>
            </a:endParaRPr>
          </a:p>
        </p:txBody>
      </p:sp>
      <p:sp>
        <p:nvSpPr>
          <p:cNvPr id="7" name="Arrow: Down 6">
            <a:extLst>
              <a:ext uri="{FF2B5EF4-FFF2-40B4-BE49-F238E27FC236}">
                <a16:creationId xmlns:a16="http://schemas.microsoft.com/office/drawing/2014/main" id="{73B6AA76-DE84-F684-6AB0-9DAF480E9C66}"/>
              </a:ext>
            </a:extLst>
          </p:cNvPr>
          <p:cNvSpPr/>
          <p:nvPr/>
        </p:nvSpPr>
        <p:spPr>
          <a:xfrm>
            <a:off x="2343150" y="2609850"/>
            <a:ext cx="1028700" cy="2076809"/>
          </a:xfrm>
          <a:prstGeom prst="downArrow">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11" name="Arrow: Right 10">
            <a:extLst>
              <a:ext uri="{FF2B5EF4-FFF2-40B4-BE49-F238E27FC236}">
                <a16:creationId xmlns:a16="http://schemas.microsoft.com/office/drawing/2014/main" id="{736797F6-D27B-C010-D3AF-BC46739A351D}"/>
              </a:ext>
            </a:extLst>
          </p:cNvPr>
          <p:cNvSpPr/>
          <p:nvPr/>
        </p:nvSpPr>
        <p:spPr>
          <a:xfrm>
            <a:off x="4351253" y="1601866"/>
            <a:ext cx="1283619" cy="3809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a:extLst>
              <a:ext uri="{FF2B5EF4-FFF2-40B4-BE49-F238E27FC236}">
                <a16:creationId xmlns:a16="http://schemas.microsoft.com/office/drawing/2014/main" id="{6960C349-F360-2069-C44B-54876E7CD2D6}"/>
              </a:ext>
            </a:extLst>
          </p:cNvPr>
          <p:cNvSpPr txBox="1"/>
          <p:nvPr/>
        </p:nvSpPr>
        <p:spPr>
          <a:xfrm>
            <a:off x="5685671" y="1429437"/>
            <a:ext cx="6256159" cy="954107"/>
          </a:xfrm>
          <a:prstGeom prst="rect">
            <a:avLst/>
          </a:prstGeom>
          <a:noFill/>
          <a:ln>
            <a:solidFill>
              <a:schemeClr val="tx1"/>
            </a:solidFill>
          </a:ln>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The potential drift in earth system data</a:t>
            </a:r>
          </a:p>
          <a:p>
            <a:r>
              <a:rPr lang="en-US" altLang="zh-CN" sz="1600" dirty="0">
                <a:latin typeface="微软雅黑" panose="020B0503020204020204" pitchFamily="34" charset="-122"/>
                <a:ea typeface="微软雅黑" panose="020B0503020204020204" pitchFamily="34" charset="-122"/>
              </a:rPr>
              <a:t>(Parkes &amp; </a:t>
            </a:r>
            <a:r>
              <a:rPr lang="en-US" altLang="zh-CN" sz="1600" dirty="0" err="1">
                <a:latin typeface="微软雅黑" panose="020B0503020204020204" pitchFamily="34" charset="-122"/>
                <a:ea typeface="微软雅黑" panose="020B0503020204020204" pitchFamily="34" charset="-122"/>
              </a:rPr>
              <a:t>Marzeion</a:t>
            </a:r>
            <a:r>
              <a:rPr lang="en-US" altLang="zh-CN" sz="1600" dirty="0">
                <a:latin typeface="微软雅黑" panose="020B0503020204020204" pitchFamily="34" charset="-122"/>
                <a:ea typeface="微软雅黑" panose="020B0503020204020204" pitchFamily="34" charset="-122"/>
              </a:rPr>
              <a:t>, 2018; </a:t>
            </a:r>
            <a:r>
              <a:rPr lang="en-US" altLang="zh-CN" sz="1600" dirty="0" err="1">
                <a:latin typeface="微软雅黑" panose="020B0503020204020204" pitchFamily="34" charset="-122"/>
                <a:ea typeface="微软雅黑" panose="020B0503020204020204" pitchFamily="34" charset="-122"/>
              </a:rPr>
              <a:t>Barnoud</a:t>
            </a:r>
            <a:r>
              <a:rPr lang="en-US" altLang="zh-CN" sz="1600" dirty="0">
                <a:latin typeface="微软雅黑" panose="020B0503020204020204" pitchFamily="34" charset="-122"/>
                <a:ea typeface="微软雅黑" panose="020B0503020204020204" pitchFamily="34" charset="-122"/>
              </a:rPr>
              <a:t> et al., 2023; Cheng et al., 2024; Frederikse et al., 2017)</a:t>
            </a:r>
            <a:endParaRPr lang="zh-CN" altLang="en-US" sz="1600" b="1" dirty="0">
              <a:latin typeface="微软雅黑" panose="020B0503020204020204" pitchFamily="34" charset="-122"/>
              <a:ea typeface="微软雅黑" panose="020B0503020204020204" pitchFamily="34" charset="-122"/>
            </a:endParaRPr>
          </a:p>
        </p:txBody>
      </p:sp>
      <p:sp>
        <p:nvSpPr>
          <p:cNvPr id="16" name="TextBox 15">
            <a:extLst>
              <a:ext uri="{FF2B5EF4-FFF2-40B4-BE49-F238E27FC236}">
                <a16:creationId xmlns:a16="http://schemas.microsoft.com/office/drawing/2014/main" id="{B84AEC03-3396-B332-09A7-425F2DB1359C}"/>
              </a:ext>
            </a:extLst>
          </p:cNvPr>
          <p:cNvSpPr txBox="1"/>
          <p:nvPr/>
        </p:nvSpPr>
        <p:spPr>
          <a:xfrm>
            <a:off x="5746750" y="3727450"/>
            <a:ext cx="6305969" cy="1846659"/>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The constrained tide gauge reconstruction</a:t>
            </a:r>
          </a:p>
          <a:p>
            <a:pPr marL="285750" indent="-28575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The updated drift solutions in altimetry </a:t>
            </a:r>
          </a:p>
          <a:p>
            <a:pPr marL="285750" indent="-28575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The improved estimate of ocean temperature</a:t>
            </a:r>
          </a:p>
          <a:p>
            <a:endParaRPr lang="en-US" altLang="zh-CN" b="1"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Reconciled estimate of glacier, ice sheet, land water storage (IMBIE, </a:t>
            </a:r>
            <a:r>
              <a:rPr lang="en-US" altLang="zh-CN" dirty="0" err="1">
                <a:latin typeface="微软雅黑" panose="020B0503020204020204" pitchFamily="34" charset="-122"/>
                <a:ea typeface="微软雅黑" panose="020B0503020204020204" pitchFamily="34" charset="-122"/>
              </a:rPr>
              <a:t>GlaMBIE</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20" name="Arrow: Right 19">
            <a:extLst>
              <a:ext uri="{FF2B5EF4-FFF2-40B4-BE49-F238E27FC236}">
                <a16:creationId xmlns:a16="http://schemas.microsoft.com/office/drawing/2014/main" id="{49F0DB90-64DD-7472-2232-EE5A6CCBCFA0}"/>
              </a:ext>
            </a:extLst>
          </p:cNvPr>
          <p:cNvSpPr/>
          <p:nvPr/>
        </p:nvSpPr>
        <p:spPr>
          <a:xfrm rot="10800000">
            <a:off x="4328652" y="4122816"/>
            <a:ext cx="1283619" cy="3809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Arrow: Right 20">
            <a:extLst>
              <a:ext uri="{FF2B5EF4-FFF2-40B4-BE49-F238E27FC236}">
                <a16:creationId xmlns:a16="http://schemas.microsoft.com/office/drawing/2014/main" id="{59107E42-CA52-38DE-0072-542301ACCDD2}"/>
              </a:ext>
            </a:extLst>
          </p:cNvPr>
          <p:cNvSpPr/>
          <p:nvPr/>
        </p:nvSpPr>
        <p:spPr>
          <a:xfrm rot="5400000">
            <a:off x="8063562" y="2940094"/>
            <a:ext cx="1119465" cy="3809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a:extLst>
              <a:ext uri="{FF2B5EF4-FFF2-40B4-BE49-F238E27FC236}">
                <a16:creationId xmlns:a16="http://schemas.microsoft.com/office/drawing/2014/main" id="{11060574-9EE3-3115-B46A-98F90A41D354}"/>
              </a:ext>
            </a:extLst>
          </p:cNvPr>
          <p:cNvSpPr txBox="1"/>
          <p:nvPr/>
        </p:nvSpPr>
        <p:spPr>
          <a:xfrm>
            <a:off x="4221453" y="1244771"/>
            <a:ext cx="1343638" cy="369332"/>
          </a:xfrm>
          <a:prstGeom prst="rect">
            <a:avLst/>
          </a:prstGeom>
          <a:noFill/>
        </p:spPr>
        <p:txBody>
          <a:bodyPr wrap="non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Indication</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8" name="TextBox 27">
            <a:extLst>
              <a:ext uri="{FF2B5EF4-FFF2-40B4-BE49-F238E27FC236}">
                <a16:creationId xmlns:a16="http://schemas.microsoft.com/office/drawing/2014/main" id="{9B9D0E4C-024B-F47F-C7AF-F1A60A927E69}"/>
              </a:ext>
            </a:extLst>
          </p:cNvPr>
          <p:cNvSpPr txBox="1"/>
          <p:nvPr/>
        </p:nvSpPr>
        <p:spPr>
          <a:xfrm>
            <a:off x="6453586" y="2782669"/>
            <a:ext cx="2169708" cy="646331"/>
          </a:xfrm>
          <a:prstGeom prst="rect">
            <a:avLst/>
          </a:prstGeom>
          <a:noFill/>
        </p:spPr>
        <p:txBody>
          <a:bodyPr wrap="square">
            <a:spAutoFit/>
          </a:bodyPr>
          <a:lstStyle/>
          <a:p>
            <a:r>
              <a:rPr lang="en-US" altLang="zh-CN" sz="1800" b="1" dirty="0">
                <a:solidFill>
                  <a:srgbClr val="FF0000"/>
                </a:solidFill>
                <a:latin typeface="微软雅黑" panose="020B0503020204020204" pitchFamily="34" charset="-122"/>
                <a:ea typeface="微软雅黑" panose="020B0503020204020204" pitchFamily="34" charset="-122"/>
              </a:rPr>
              <a:t>Recent progress in observation</a:t>
            </a:r>
          </a:p>
        </p:txBody>
      </p:sp>
      <p:sp>
        <p:nvSpPr>
          <p:cNvPr id="29" name="TextBox 28">
            <a:extLst>
              <a:ext uri="{FF2B5EF4-FFF2-40B4-BE49-F238E27FC236}">
                <a16:creationId xmlns:a16="http://schemas.microsoft.com/office/drawing/2014/main" id="{2A5021F6-B89F-88BA-F1F7-4D5616CBA5BD}"/>
              </a:ext>
            </a:extLst>
          </p:cNvPr>
          <p:cNvSpPr txBox="1"/>
          <p:nvPr/>
        </p:nvSpPr>
        <p:spPr>
          <a:xfrm>
            <a:off x="4608982" y="3528442"/>
            <a:ext cx="768159" cy="1569660"/>
          </a:xfrm>
          <a:prstGeom prst="rect">
            <a:avLst/>
          </a:prstGeom>
          <a:noFill/>
        </p:spPr>
        <p:txBody>
          <a:bodyPr wrap="none" rtlCol="0">
            <a:spAutoFit/>
          </a:bodyPr>
          <a:lstStyle/>
          <a:p>
            <a:r>
              <a:rPr lang="en-US" altLang="zh-CN" sz="9600" b="1" dirty="0">
                <a:latin typeface="微软雅黑" panose="020B0503020204020204" pitchFamily="34" charset="-122"/>
                <a:ea typeface="微软雅黑" panose="020B0503020204020204" pitchFamily="34" charset="-122"/>
              </a:rPr>
              <a:t>?</a:t>
            </a:r>
            <a:endParaRPr lang="zh-CN" altLang="en-US" sz="9600" b="1" dirty="0">
              <a:latin typeface="微软雅黑" panose="020B0503020204020204" pitchFamily="34" charset="-122"/>
              <a:ea typeface="微软雅黑" panose="020B0503020204020204" pitchFamily="34" charset="-122"/>
            </a:endParaRPr>
          </a:p>
        </p:txBody>
      </p:sp>
      <p:sp>
        <p:nvSpPr>
          <p:cNvPr id="30" name="TextBox 29">
            <a:extLst>
              <a:ext uri="{FF2B5EF4-FFF2-40B4-BE49-F238E27FC236}">
                <a16:creationId xmlns:a16="http://schemas.microsoft.com/office/drawing/2014/main" id="{3F6A34BC-DF88-81B2-58BF-AE32AF5B3DFA}"/>
              </a:ext>
            </a:extLst>
          </p:cNvPr>
          <p:cNvSpPr txBox="1"/>
          <p:nvPr/>
        </p:nvSpPr>
        <p:spPr>
          <a:xfrm>
            <a:off x="913632" y="5812627"/>
            <a:ext cx="10819437" cy="523220"/>
          </a:xfrm>
          <a:prstGeom prst="rect">
            <a:avLst/>
          </a:prstGeom>
          <a:noFill/>
        </p:spPr>
        <p:txBody>
          <a:bodyPr wrap="none" rtlCol="0">
            <a:spAutoFit/>
          </a:bodyPr>
          <a:lstStyle/>
          <a:p>
            <a:r>
              <a:rPr lang="en-US" altLang="zh-CN" sz="2800" b="1" dirty="0">
                <a:solidFill>
                  <a:srgbClr val="FF0000"/>
                </a:solidFill>
                <a:latin typeface="微软雅黑" panose="020B0503020204020204" pitchFamily="34" charset="-122"/>
                <a:ea typeface="微软雅黑" panose="020B0503020204020204" pitchFamily="34" charset="-122"/>
              </a:rPr>
              <a:t>Can recent progress in observation solve these challenge</a:t>
            </a:r>
            <a:r>
              <a:rPr lang="zh-CN" altLang="en-US" sz="2800" b="1" dirty="0">
                <a:solidFill>
                  <a:srgbClr val="FF0000"/>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978905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D58EB6C-B27B-5D16-878D-A1EDA13831AF}"/>
              </a:ext>
            </a:extLst>
          </p:cNvPr>
          <p:cNvSpPr txBox="1"/>
          <p:nvPr/>
        </p:nvSpPr>
        <p:spPr>
          <a:xfrm>
            <a:off x="293868" y="205390"/>
            <a:ext cx="11758851" cy="584775"/>
          </a:xfrm>
          <a:prstGeom prst="rect">
            <a:avLst/>
          </a:prstGeom>
          <a:noFill/>
        </p:spPr>
        <p:txBody>
          <a:bodyPr wrap="square" rtlCol="0">
            <a:spAutoFit/>
          </a:bodyPr>
          <a:lstStyle/>
          <a:p>
            <a:r>
              <a:rPr lang="en-US" altLang="zh-CN" sz="3200" b="1" dirty="0">
                <a:solidFill>
                  <a:srgbClr val="4472C4"/>
                </a:solidFill>
                <a:latin typeface="Arial" panose="020B0604020202020204" pitchFamily="34" charset="0"/>
                <a:ea typeface="微软雅黑" panose="020B0503020204020204" pitchFamily="34" charset="-122"/>
                <a:cs typeface="Arial" panose="020B0604020202020204" pitchFamily="34" charset="0"/>
                <a:sym typeface="+mn-lt"/>
              </a:rPr>
              <a:t>Steric (thermosteric) sea level: IAPv4.2 T data </a:t>
            </a:r>
            <a:r>
              <a:rPr lang="en-US" altLang="zh-CN" sz="1600" dirty="0">
                <a:solidFill>
                  <a:srgbClr val="4472C4"/>
                </a:solidFill>
                <a:latin typeface="Arial" panose="020B0604020202020204" pitchFamily="34" charset="0"/>
                <a:ea typeface="微软雅黑" panose="020B0503020204020204" pitchFamily="34" charset="-122"/>
                <a:cs typeface="Arial" panose="020B0604020202020204" pitchFamily="34" charset="0"/>
                <a:sym typeface="+mn-lt"/>
              </a:rPr>
              <a:t>(Cheng et al. 2024 ESSD)</a:t>
            </a:r>
            <a:endParaRPr lang="zh-CN" altLang="en-US" sz="1600" dirty="0">
              <a:solidFill>
                <a:srgbClr val="4472C4"/>
              </a:solidFill>
              <a:latin typeface="Arial" panose="020B0604020202020204" pitchFamily="34" charset="0"/>
              <a:ea typeface="微软雅黑" panose="020B0503020204020204" pitchFamily="34" charset="-122"/>
              <a:cs typeface="Arial" panose="020B0604020202020204" pitchFamily="34" charset="0"/>
              <a:sym typeface="+mn-lt"/>
            </a:endParaRPr>
          </a:p>
        </p:txBody>
      </p:sp>
      <p:cxnSp>
        <p:nvCxnSpPr>
          <p:cNvPr id="3" name="直接连接符 21">
            <a:extLst>
              <a:ext uri="{FF2B5EF4-FFF2-40B4-BE49-F238E27FC236}">
                <a16:creationId xmlns:a16="http://schemas.microsoft.com/office/drawing/2014/main" id="{F1B4C28F-7DB1-F8ED-E343-E8F56E5158CA}"/>
              </a:ext>
            </a:extLst>
          </p:cNvPr>
          <p:cNvCxnSpPr/>
          <p:nvPr/>
        </p:nvCxnSpPr>
        <p:spPr>
          <a:xfrm>
            <a:off x="331470" y="834825"/>
            <a:ext cx="1148715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图片 1" descr="T600m_1971_3yue.png">
            <a:extLst>
              <a:ext uri="{FF2B5EF4-FFF2-40B4-BE49-F238E27FC236}">
                <a16:creationId xmlns:a16="http://schemas.microsoft.com/office/drawing/2014/main" id="{8B67D386-06AB-821B-303D-EE1D50194CFF}"/>
              </a:ext>
            </a:extLst>
          </p:cNvPr>
          <p:cNvPicPr>
            <a:picLocks noChangeAspect="1"/>
          </p:cNvPicPr>
          <p:nvPr/>
        </p:nvPicPr>
        <p:blipFill rotWithShape="1">
          <a:blip r:embed="rId3">
            <a:extLst>
              <a:ext uri="{28A0092B-C50C-407E-A947-70E740481C1C}">
                <a14:useLocalDpi xmlns:a14="http://schemas.microsoft.com/office/drawing/2010/main" val="0"/>
              </a:ext>
            </a:extLst>
          </a:blip>
          <a:srcRect l="13399" t="6874" r="7607" b="9826"/>
          <a:stretch/>
        </p:blipFill>
        <p:spPr bwMode="auto">
          <a:xfrm>
            <a:off x="6297236" y="5262896"/>
            <a:ext cx="2700990" cy="1392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图片 7" descr="t_an_19711971_15_01-03.jpg">
            <a:extLst>
              <a:ext uri="{FF2B5EF4-FFF2-40B4-BE49-F238E27FC236}">
                <a16:creationId xmlns:a16="http://schemas.microsoft.com/office/drawing/2014/main" id="{5B0DA2E7-C0EF-0B1E-6D01-616D8BEB7F64}"/>
              </a:ext>
            </a:extLst>
          </p:cNvPr>
          <p:cNvPicPr>
            <a:picLocks noChangeAspect="1"/>
          </p:cNvPicPr>
          <p:nvPr/>
        </p:nvPicPr>
        <p:blipFill rotWithShape="1">
          <a:blip r:embed="rId4">
            <a:extLst>
              <a:ext uri="{28A0092B-C50C-407E-A947-70E740481C1C}">
                <a14:useLocalDpi xmlns:a14="http://schemas.microsoft.com/office/drawing/2010/main" val="0"/>
              </a:ext>
            </a:extLst>
          </a:blip>
          <a:srcRect l="4357" t="11662" r="4617" b="12743"/>
          <a:stretch/>
        </p:blipFill>
        <p:spPr bwMode="auto">
          <a:xfrm>
            <a:off x="9478988" y="5262896"/>
            <a:ext cx="2506804" cy="144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文本框 9">
            <a:extLst>
              <a:ext uri="{FF2B5EF4-FFF2-40B4-BE49-F238E27FC236}">
                <a16:creationId xmlns:a16="http://schemas.microsoft.com/office/drawing/2014/main" id="{6EBC9BB3-80CB-3C77-D638-87966674E874}"/>
              </a:ext>
            </a:extLst>
          </p:cNvPr>
          <p:cNvSpPr txBox="1"/>
          <p:nvPr/>
        </p:nvSpPr>
        <p:spPr>
          <a:xfrm>
            <a:off x="6250602" y="3952610"/>
            <a:ext cx="6896019" cy="861774"/>
          </a:xfrm>
          <a:prstGeom prst="rect">
            <a:avLst/>
          </a:prstGeom>
          <a:noFill/>
        </p:spPr>
        <p:txBody>
          <a:bodyPr wrap="square">
            <a:spAutoFit/>
          </a:bodyPr>
          <a:lstStyle/>
          <a:p>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Mapping</a:t>
            </a:r>
            <a:r>
              <a:rPr lang="en-US" altLang="zh-CN" b="1" dirty="0">
                <a:solidFill>
                  <a:srgbClr val="0044AC"/>
                </a:solidFill>
                <a:latin typeface="Arial" panose="020B0604020202020204" pitchFamily="34" charset="0"/>
                <a:ea typeface="微软雅黑" panose="020B0503020204020204" pitchFamily="34" charset="-122"/>
                <a:cs typeface="Arial" panose="020B0604020202020204" pitchFamily="34" charset="0"/>
              </a:rPr>
              <a:t> </a:t>
            </a:r>
            <a:r>
              <a:rPr lang="en-US" altLang="zh-CN" sz="1500" b="0" i="0" dirty="0">
                <a:solidFill>
                  <a:srgbClr val="000000"/>
                </a:solidFill>
                <a:effectLst/>
                <a:latin typeface="Arial" panose="020B0604020202020204" pitchFamily="34" charset="0"/>
                <a:cs typeface="Arial" panose="020B0604020202020204" pitchFamily="34" charset="0"/>
              </a:rPr>
              <a:t>(Cheng and Zhu, 2016; Cheng et al. 2017</a:t>
            </a:r>
            <a:r>
              <a:rPr lang="en-US" altLang="zh-CN" sz="1500" dirty="0">
                <a:latin typeface="Arial" panose="020B0604020202020204" pitchFamily="34" charset="0"/>
                <a:cs typeface="Arial" panose="020B0604020202020204" pitchFamily="34" charset="0"/>
              </a:rPr>
              <a:t> )</a:t>
            </a:r>
          </a:p>
          <a:p>
            <a:pPr marL="285750" indent="-285750">
              <a:buFont typeface="Wingdings" pitchFamily="2" charset="2"/>
              <a:buChar char="ü"/>
            </a:pPr>
            <a:r>
              <a:rPr lang="en-US" altLang="zh-CN" sz="1600" b="1" dirty="0" err="1">
                <a:solidFill>
                  <a:srgbClr val="0044AC"/>
                </a:solidFill>
                <a:latin typeface="Arial" panose="020B0604020202020204" pitchFamily="34" charset="0"/>
                <a:ea typeface="微软雅黑" panose="020B0503020204020204" pitchFamily="34" charset="-122"/>
                <a:cs typeface="Arial" panose="020B0604020202020204" pitchFamily="34" charset="0"/>
              </a:rPr>
              <a:t>EnOI</a:t>
            </a:r>
            <a:r>
              <a:rPr lang="en-US" altLang="zh-CN" sz="1600" b="1" dirty="0">
                <a:solidFill>
                  <a:srgbClr val="0044AC"/>
                </a:solidFill>
                <a:latin typeface="Arial" panose="020B0604020202020204" pitchFamily="34" charset="0"/>
                <a:ea typeface="微软雅黑" panose="020B0503020204020204" pitchFamily="34" charset="-122"/>
                <a:cs typeface="Arial" panose="020B0604020202020204" pitchFamily="34" charset="0"/>
              </a:rPr>
              <a:t>-DE method, capable unbiased reconstruct trends</a:t>
            </a:r>
            <a:r>
              <a:rPr lang="en-US" altLang="zh-CN" sz="1500" b="1" dirty="0">
                <a:latin typeface="Arial" panose="020B0604020202020204" pitchFamily="34" charset="0"/>
                <a:ea typeface="微软雅黑" panose="020B0503020204020204" pitchFamily="34" charset="-122"/>
                <a:cs typeface="Arial" panose="020B0604020202020204" pitchFamily="34" charset="0"/>
              </a:rPr>
              <a:t> </a:t>
            </a:r>
            <a:br>
              <a:rPr lang="en-US" altLang="zh-CN" sz="1600" dirty="0">
                <a:latin typeface="Arial" panose="020B0604020202020204" pitchFamily="34" charset="0"/>
                <a:cs typeface="Arial" panose="020B0604020202020204" pitchFamily="34" charset="0"/>
              </a:rPr>
            </a:br>
            <a:endParaRPr lang="zh-CN" altLang="en-US" sz="1600" dirty="0">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0C14DDAB-7E32-32F4-435E-99A9BE629CF4}"/>
              </a:ext>
            </a:extLst>
          </p:cNvPr>
          <p:cNvPicPr>
            <a:picLocks noChangeAspect="1"/>
          </p:cNvPicPr>
          <p:nvPr/>
        </p:nvPicPr>
        <p:blipFill>
          <a:blip r:embed="rId5"/>
          <a:srcRect l="584" t="2582" r="1467" b="410"/>
          <a:stretch>
            <a:fillRect/>
          </a:stretch>
        </p:blipFill>
        <p:spPr>
          <a:xfrm>
            <a:off x="8085586" y="4600256"/>
            <a:ext cx="2185659" cy="1176683"/>
          </a:xfrm>
          <a:custGeom>
            <a:avLst/>
            <a:gdLst>
              <a:gd name="connsiteX0" fmla="*/ 641952 w 2510005"/>
              <a:gd name="connsiteY0" fmla="*/ 26 h 1283930"/>
              <a:gd name="connsiteX1" fmla="*/ 1868053 w 2510005"/>
              <a:gd name="connsiteY1" fmla="*/ 26 h 1283930"/>
              <a:gd name="connsiteX2" fmla="*/ 2510005 w 2510005"/>
              <a:gd name="connsiteY2" fmla="*/ 641978 h 1283930"/>
              <a:gd name="connsiteX3" fmla="*/ 1868053 w 2510005"/>
              <a:gd name="connsiteY3" fmla="*/ 1283930 h 1283930"/>
              <a:gd name="connsiteX4" fmla="*/ 641952 w 2510005"/>
              <a:gd name="connsiteY4" fmla="*/ 1283930 h 1283930"/>
              <a:gd name="connsiteX5" fmla="*/ 0 w 2510005"/>
              <a:gd name="connsiteY5" fmla="*/ 641978 h 1283930"/>
              <a:gd name="connsiteX6" fmla="*/ 641952 w 2510005"/>
              <a:gd name="connsiteY6" fmla="*/ 26 h 128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005" h="1283930">
                <a:moveTo>
                  <a:pt x="641952" y="26"/>
                </a:moveTo>
                <a:lnTo>
                  <a:pt x="1868053" y="26"/>
                </a:lnTo>
                <a:cubicBezTo>
                  <a:pt x="2105118" y="15901"/>
                  <a:pt x="2510005" y="239813"/>
                  <a:pt x="2510005" y="641978"/>
                </a:cubicBezTo>
                <a:cubicBezTo>
                  <a:pt x="2510005" y="996518"/>
                  <a:pt x="2101943" y="1280755"/>
                  <a:pt x="1868053" y="1283930"/>
                </a:cubicBezTo>
                <a:lnTo>
                  <a:pt x="641952" y="1283930"/>
                </a:lnTo>
                <a:cubicBezTo>
                  <a:pt x="395362" y="1258530"/>
                  <a:pt x="0" y="996518"/>
                  <a:pt x="0" y="641978"/>
                </a:cubicBezTo>
                <a:cubicBezTo>
                  <a:pt x="0" y="287438"/>
                  <a:pt x="404887" y="-3149"/>
                  <a:pt x="641952" y="26"/>
                </a:cubicBezTo>
                <a:close/>
              </a:path>
            </a:pathLst>
          </a:custGeom>
          <a:ln w="6350">
            <a:solidFill>
              <a:schemeClr val="tx1">
                <a:lumMod val="75000"/>
                <a:lumOff val="25000"/>
              </a:schemeClr>
            </a:solidFill>
          </a:ln>
        </p:spPr>
      </p:pic>
      <p:sp>
        <p:nvSpPr>
          <p:cNvPr id="12" name="箭头: 右 44">
            <a:extLst>
              <a:ext uri="{FF2B5EF4-FFF2-40B4-BE49-F238E27FC236}">
                <a16:creationId xmlns:a16="http://schemas.microsoft.com/office/drawing/2014/main" id="{D4E13E93-DC6E-4A58-3429-49A09D239943}"/>
              </a:ext>
            </a:extLst>
          </p:cNvPr>
          <p:cNvSpPr/>
          <p:nvPr/>
        </p:nvSpPr>
        <p:spPr>
          <a:xfrm rot="3248916">
            <a:off x="9578948" y="5217917"/>
            <a:ext cx="749468" cy="381930"/>
          </a:xfrm>
          <a:prstGeom prst="rightArrow">
            <a:avLst/>
          </a:prstGeom>
          <a:gradFill>
            <a:gsLst>
              <a:gs pos="885">
                <a:srgbClr val="76B8F4">
                  <a:alpha val="0"/>
                </a:srgbClr>
              </a:gs>
              <a:gs pos="55000">
                <a:srgbClr val="76B8F4"/>
              </a:gs>
              <a:gs pos="100000">
                <a:srgbClr val="005DA2"/>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3" name="箭头: 右 43">
            <a:extLst>
              <a:ext uri="{FF2B5EF4-FFF2-40B4-BE49-F238E27FC236}">
                <a16:creationId xmlns:a16="http://schemas.microsoft.com/office/drawing/2014/main" id="{A3305D2B-C7ED-37BC-5F14-5DC4B38E6F9F}"/>
              </a:ext>
            </a:extLst>
          </p:cNvPr>
          <p:cNvSpPr/>
          <p:nvPr/>
        </p:nvSpPr>
        <p:spPr>
          <a:xfrm rot="18351084" flipH="1">
            <a:off x="7973580" y="5167185"/>
            <a:ext cx="654938" cy="364105"/>
          </a:xfrm>
          <a:prstGeom prst="rightArrow">
            <a:avLst/>
          </a:prstGeom>
          <a:gradFill>
            <a:gsLst>
              <a:gs pos="885">
                <a:srgbClr val="76B8F4">
                  <a:alpha val="0"/>
                </a:srgbClr>
              </a:gs>
              <a:gs pos="55000">
                <a:srgbClr val="76B8F4"/>
              </a:gs>
              <a:gs pos="100000">
                <a:srgbClr val="005DA2"/>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B40F7BC4-7767-A562-A67A-70B7E43FD99F}"/>
              </a:ext>
            </a:extLst>
          </p:cNvPr>
          <p:cNvSpPr txBox="1"/>
          <p:nvPr/>
        </p:nvSpPr>
        <p:spPr>
          <a:xfrm>
            <a:off x="425441" y="1011663"/>
            <a:ext cx="5745449" cy="861774"/>
          </a:xfrm>
          <a:prstGeom prst="rect">
            <a:avLst/>
          </a:prstGeom>
          <a:noFill/>
          <a:ln w="12700">
            <a:noFill/>
          </a:ln>
        </p:spPr>
        <p:txBody>
          <a:bodyPr wrap="square" rtlCol="0">
            <a:spAutoFit/>
          </a:bodyPr>
          <a:lstStyle/>
          <a:p>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CODC Quality-Control </a:t>
            </a:r>
            <a:r>
              <a:rPr lang="en-US" altLang="zh-CN" sz="1500" dirty="0">
                <a:latin typeface="Arial" panose="020B0604020202020204" pitchFamily="34" charset="0"/>
                <a:ea typeface="微软雅黑" panose="020B0503020204020204" pitchFamily="34" charset="-122"/>
                <a:cs typeface="Arial" panose="020B0604020202020204" pitchFamily="34" charset="0"/>
              </a:rPr>
              <a:t>(Tan et al., 2023)</a:t>
            </a:r>
          </a:p>
          <a:p>
            <a:pPr marL="285750" indent="-285750">
              <a:buFont typeface="Wingdings" pitchFamily="2" charset="2"/>
              <a:buChar char="ü"/>
            </a:pPr>
            <a:r>
              <a:rPr lang="en-US" altLang="zh-CN" sz="1600" b="1" dirty="0">
                <a:solidFill>
                  <a:srgbClr val="0044AC"/>
                </a:solidFill>
                <a:latin typeface="Arial" panose="020B0604020202020204" pitchFamily="34" charset="0"/>
                <a:ea typeface="微软雅黑" panose="020B0503020204020204" pitchFamily="34" charset="-122"/>
                <a:cs typeface="Arial" panose="020B0604020202020204" pitchFamily="34" charset="0"/>
              </a:rPr>
              <a:t>Non-Gaussian assumption in local climatology range</a:t>
            </a:r>
          </a:p>
          <a:p>
            <a:pPr marL="285750" indent="-285750">
              <a:buFont typeface="Wingdings" pitchFamily="2" charset="2"/>
              <a:buChar char="ü"/>
            </a:pPr>
            <a:r>
              <a:rPr lang="en-US" altLang="zh-CN" sz="1600" b="1" dirty="0">
                <a:solidFill>
                  <a:srgbClr val="0044AC"/>
                </a:solidFill>
                <a:latin typeface="Arial" panose="020B0604020202020204" pitchFamily="34" charset="0"/>
                <a:ea typeface="微软雅黑" panose="020B0503020204020204" pitchFamily="34" charset="-122"/>
                <a:cs typeface="Arial" panose="020B0604020202020204" pitchFamily="34" charset="0"/>
              </a:rPr>
              <a:t>Account for climate change trend in check threshold</a:t>
            </a:r>
          </a:p>
        </p:txBody>
      </p:sp>
      <p:sp>
        <p:nvSpPr>
          <p:cNvPr id="9" name="矩形 8">
            <a:extLst>
              <a:ext uri="{FF2B5EF4-FFF2-40B4-BE49-F238E27FC236}">
                <a16:creationId xmlns:a16="http://schemas.microsoft.com/office/drawing/2014/main" id="{B867BFC3-13D4-EFBE-694C-D5F2AC2BC254}"/>
              </a:ext>
            </a:extLst>
          </p:cNvPr>
          <p:cNvSpPr/>
          <p:nvPr/>
        </p:nvSpPr>
        <p:spPr>
          <a:xfrm>
            <a:off x="410891" y="1003688"/>
            <a:ext cx="5760000" cy="2808000"/>
          </a:xfrm>
          <a:prstGeom prst="rect">
            <a:avLst/>
          </a:prstGeom>
          <a:ln>
            <a:solidFill>
              <a:schemeClr val="tx1">
                <a:lumMod val="75000"/>
                <a:lumOff val="25000"/>
              </a:schemeClr>
            </a:solidFill>
          </a:ln>
        </p:spPr>
        <p:txBody>
          <a:bodyPr wrap="square" rtlCol="0" anchor="ctr">
            <a:spAutoFit/>
          </a:bodyPr>
          <a:lstStyle/>
          <a:p>
            <a:pPr algn="l"/>
            <a:endParaRPr kumimoji="1" lang="zh-CN" altLang="en-US" sz="2800" dirty="0">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CA6C362F-9C17-048C-2D8F-C978281C80AE}"/>
              </a:ext>
            </a:extLst>
          </p:cNvPr>
          <p:cNvSpPr/>
          <p:nvPr/>
        </p:nvSpPr>
        <p:spPr>
          <a:xfrm>
            <a:off x="410891" y="3952610"/>
            <a:ext cx="5760000" cy="2808000"/>
          </a:xfrm>
          <a:prstGeom prst="rect">
            <a:avLst/>
          </a:prstGeom>
          <a:ln>
            <a:solidFill>
              <a:schemeClr val="tx1">
                <a:lumMod val="75000"/>
                <a:lumOff val="25000"/>
              </a:schemeClr>
            </a:solidFill>
          </a:ln>
        </p:spPr>
        <p:txBody>
          <a:bodyPr wrap="square" rtlCol="0" anchor="ctr">
            <a:spAutoFit/>
          </a:bodyPr>
          <a:lstStyle/>
          <a:p>
            <a:pPr algn="l"/>
            <a:endParaRPr kumimoji="1" lang="zh-CN" altLang="en-US" sz="2800" dirty="0">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A7A7D252-B785-1A11-CCB6-3C2D2D2CA017}"/>
              </a:ext>
            </a:extLst>
          </p:cNvPr>
          <p:cNvSpPr/>
          <p:nvPr/>
        </p:nvSpPr>
        <p:spPr>
          <a:xfrm>
            <a:off x="6278032" y="1003688"/>
            <a:ext cx="5760000" cy="2808000"/>
          </a:xfrm>
          <a:prstGeom prst="rect">
            <a:avLst/>
          </a:prstGeom>
          <a:ln>
            <a:solidFill>
              <a:schemeClr val="tx1">
                <a:lumMod val="75000"/>
                <a:lumOff val="25000"/>
              </a:schemeClr>
            </a:solidFill>
          </a:ln>
        </p:spPr>
        <p:txBody>
          <a:bodyPr wrap="square" rtlCol="0" anchor="ctr">
            <a:spAutoFit/>
          </a:bodyPr>
          <a:lstStyle/>
          <a:p>
            <a:pPr algn="l"/>
            <a:endParaRPr kumimoji="1" lang="zh-CN" altLang="en-US" sz="2800" dirty="0">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110D9769-C783-719B-1391-7974C0187BFE}"/>
              </a:ext>
            </a:extLst>
          </p:cNvPr>
          <p:cNvSpPr/>
          <p:nvPr/>
        </p:nvSpPr>
        <p:spPr>
          <a:xfrm>
            <a:off x="6278032" y="3952610"/>
            <a:ext cx="5760000" cy="2808000"/>
          </a:xfrm>
          <a:prstGeom prst="rect">
            <a:avLst/>
          </a:prstGeom>
          <a:ln>
            <a:solidFill>
              <a:schemeClr val="tx1">
                <a:lumMod val="75000"/>
                <a:lumOff val="25000"/>
              </a:schemeClr>
            </a:solidFill>
          </a:ln>
        </p:spPr>
        <p:txBody>
          <a:bodyPr wrap="square" rtlCol="0" anchor="ctr">
            <a:spAutoFit/>
          </a:bodyPr>
          <a:lstStyle/>
          <a:p>
            <a:pPr algn="l"/>
            <a:endParaRPr kumimoji="1" lang="zh-CN" altLang="en-US" sz="2800"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991D118C-F2A0-3890-8354-41CC0765495F}"/>
              </a:ext>
            </a:extLst>
          </p:cNvPr>
          <p:cNvSpPr txBox="1"/>
          <p:nvPr/>
        </p:nvSpPr>
        <p:spPr>
          <a:xfrm>
            <a:off x="6264673" y="1006275"/>
            <a:ext cx="2763427" cy="2339102"/>
          </a:xfrm>
          <a:prstGeom prst="rect">
            <a:avLst/>
          </a:prstGeom>
          <a:noFill/>
          <a:ln w="12700">
            <a:noFill/>
          </a:ln>
        </p:spPr>
        <p:txBody>
          <a:bodyPr wrap="square" rtlCol="0">
            <a:spAutoFit/>
          </a:bodyPr>
          <a:lstStyle/>
          <a:p>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Bias correction XBT/MBT/Bottle/APB </a:t>
            </a:r>
            <a:r>
              <a:rPr lang="en-US" altLang="zh-CN" sz="1500" dirty="0">
                <a:latin typeface="Arial" panose="020B0604020202020204" pitchFamily="34" charset="0"/>
                <a:ea typeface="微软雅黑" panose="020B0503020204020204" pitchFamily="34" charset="-122"/>
                <a:cs typeface="Arial" panose="020B0604020202020204" pitchFamily="34" charset="0"/>
              </a:rPr>
              <a:t>(</a:t>
            </a:r>
            <a:r>
              <a:rPr lang="en-US" altLang="zh-CN" sz="1500" dirty="0" err="1">
                <a:latin typeface="Arial" panose="020B0604020202020204" pitchFamily="34" charset="0"/>
                <a:ea typeface="微软雅黑" panose="020B0503020204020204" pitchFamily="34" charset="-122"/>
                <a:cs typeface="Arial" panose="020B0604020202020204" pitchFamily="34" charset="0"/>
              </a:rPr>
              <a:t>Gouretski</a:t>
            </a:r>
            <a:r>
              <a:rPr lang="en-US" altLang="zh-CN" sz="1500" dirty="0">
                <a:latin typeface="Arial" panose="020B0604020202020204" pitchFamily="34" charset="0"/>
                <a:ea typeface="微软雅黑" panose="020B0503020204020204" pitchFamily="34" charset="-122"/>
                <a:cs typeface="Arial" panose="020B0604020202020204" pitchFamily="34" charset="0"/>
              </a:rPr>
              <a:t> et al. 2022, 2024, 2023, Cheng et al. 2014, 2018)</a:t>
            </a:r>
          </a:p>
          <a:p>
            <a:pPr marL="285750" indent="-285750">
              <a:buFont typeface="Wingdings" pitchFamily="2" charset="2"/>
              <a:buChar char="ü"/>
            </a:pPr>
            <a:r>
              <a:rPr lang="en-US" altLang="zh-CN" sz="1600" b="1" dirty="0">
                <a:solidFill>
                  <a:srgbClr val="0044AC"/>
                </a:solidFill>
                <a:latin typeface="Arial" panose="020B0604020202020204" pitchFamily="34" charset="0"/>
                <a:ea typeface="微软雅黑" panose="020B0503020204020204" pitchFamily="34" charset="-122"/>
                <a:cs typeface="Arial" panose="020B0604020202020204" pitchFamily="34" charset="0"/>
              </a:rPr>
              <a:t>Bottle depth value is determined by wire length, thus biased</a:t>
            </a:r>
            <a:endParaRPr lang="en-US" altLang="zh-CN" sz="1600" b="1" dirty="0">
              <a:latin typeface="Arial" panose="020B0604020202020204" pitchFamily="34" charset="0"/>
              <a:ea typeface="微软雅黑" panose="020B0503020204020204" pitchFamily="34" charset="-122"/>
              <a:cs typeface="Arial" panose="020B0604020202020204" pitchFamily="34" charset="0"/>
            </a:endParaRPr>
          </a:p>
          <a:p>
            <a:endParaRPr lang="en-US" altLang="zh-CN" sz="1600" dirty="0">
              <a:latin typeface="Arial" panose="020B0604020202020204" pitchFamily="34" charset="0"/>
              <a:ea typeface="微软雅黑" panose="020B0503020204020204" pitchFamily="34" charset="-122"/>
              <a:cs typeface="Arial" panose="020B0604020202020204" pitchFamily="34" charset="0"/>
            </a:endParaRPr>
          </a:p>
          <a:p>
            <a:endParaRPr lang="en-US" altLang="zh-CN" sz="1600" b="1" dirty="0">
              <a:solidFill>
                <a:srgbClr val="0044AC"/>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20">
            <a:extLst>
              <a:ext uri="{FF2B5EF4-FFF2-40B4-BE49-F238E27FC236}">
                <a16:creationId xmlns:a16="http://schemas.microsoft.com/office/drawing/2014/main" id="{D867B8E6-69D9-D891-CACE-10917E309380}"/>
              </a:ext>
            </a:extLst>
          </p:cNvPr>
          <p:cNvSpPr txBox="1"/>
          <p:nvPr/>
        </p:nvSpPr>
        <p:spPr>
          <a:xfrm>
            <a:off x="447542" y="3976030"/>
            <a:ext cx="5871257" cy="1092607"/>
          </a:xfrm>
          <a:prstGeom prst="rect">
            <a:avLst/>
          </a:prstGeom>
          <a:noFill/>
          <a:ln w="12700">
            <a:noFill/>
          </a:ln>
        </p:spPr>
        <p:txBody>
          <a:bodyPr wrap="square" rtlCol="0">
            <a:spAutoFit/>
          </a:bodyPr>
          <a:lstStyle/>
          <a:p>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Bias correction XBT/MBT/Bottle/APB </a:t>
            </a:r>
            <a:r>
              <a:rPr lang="en-US" altLang="zh-CN" sz="1500" dirty="0">
                <a:latin typeface="Arial" panose="020B0604020202020204" pitchFamily="34" charset="0"/>
                <a:ea typeface="微软雅黑" panose="020B0503020204020204" pitchFamily="34" charset="-122"/>
                <a:cs typeface="Arial" panose="020B0604020202020204" pitchFamily="34" charset="0"/>
              </a:rPr>
              <a:t>(</a:t>
            </a:r>
            <a:r>
              <a:rPr lang="en-US" altLang="zh-CN" sz="1500" dirty="0" err="1">
                <a:latin typeface="Arial" panose="020B0604020202020204" pitchFamily="34" charset="0"/>
                <a:ea typeface="微软雅黑" panose="020B0503020204020204" pitchFamily="34" charset="-122"/>
                <a:cs typeface="Arial" panose="020B0604020202020204" pitchFamily="34" charset="0"/>
              </a:rPr>
              <a:t>Gouretski</a:t>
            </a:r>
            <a:r>
              <a:rPr lang="en-US" altLang="zh-CN" sz="1500" dirty="0">
                <a:latin typeface="Arial" panose="020B0604020202020204" pitchFamily="34" charset="0"/>
                <a:ea typeface="微软雅黑" panose="020B0503020204020204" pitchFamily="34" charset="-122"/>
                <a:cs typeface="Arial" panose="020B0604020202020204" pitchFamily="34" charset="0"/>
              </a:rPr>
              <a:t> et al. 2022, 2024, 2023, Cheng et al. 2014, 2018)</a:t>
            </a:r>
          </a:p>
          <a:p>
            <a:pPr marL="285750" indent="-285750">
              <a:buFont typeface="Wingdings" pitchFamily="2" charset="2"/>
              <a:buChar char="ü"/>
            </a:pPr>
            <a:r>
              <a:rPr lang="en-US" altLang="zh-CN" sz="1600" b="1" dirty="0">
                <a:solidFill>
                  <a:srgbClr val="0044AC"/>
                </a:solidFill>
                <a:latin typeface="Arial" panose="020B0604020202020204" pitchFamily="34" charset="0"/>
                <a:ea typeface="微软雅黑" panose="020B0503020204020204" pitchFamily="34" charset="-122"/>
                <a:cs typeface="Arial" panose="020B0604020202020204" pitchFamily="34" charset="0"/>
              </a:rPr>
              <a:t>XBT/MBT depth and temperature measurements are biased</a:t>
            </a:r>
            <a:endParaRPr lang="en-US" altLang="zh-CN" sz="1600" dirty="0">
              <a:latin typeface="Arial" panose="020B0604020202020204" pitchFamily="34" charset="0"/>
              <a:ea typeface="微软雅黑" panose="020B0503020204020204" pitchFamily="34" charset="-122"/>
              <a:cs typeface="Arial" panose="020B0604020202020204" pitchFamily="34" charset="0"/>
            </a:endParaRPr>
          </a:p>
        </p:txBody>
      </p:sp>
      <p:sp>
        <p:nvSpPr>
          <p:cNvPr id="22" name="文本框 21">
            <a:extLst>
              <a:ext uri="{FF2B5EF4-FFF2-40B4-BE49-F238E27FC236}">
                <a16:creationId xmlns:a16="http://schemas.microsoft.com/office/drawing/2014/main" id="{039F4CCB-BC1D-1870-6FA5-C6794F51851A}"/>
              </a:ext>
            </a:extLst>
          </p:cNvPr>
          <p:cNvSpPr txBox="1"/>
          <p:nvPr/>
        </p:nvSpPr>
        <p:spPr>
          <a:xfrm>
            <a:off x="8267010" y="5351399"/>
            <a:ext cx="569387" cy="369332"/>
          </a:xfrm>
          <a:prstGeom prst="rect">
            <a:avLst/>
          </a:prstGeom>
          <a:noFill/>
        </p:spPr>
        <p:txBody>
          <a:bodyPr wrap="square" rtlCol="0">
            <a:spAutoFit/>
          </a:bodyPr>
          <a:lstStyle/>
          <a:p>
            <a:r>
              <a:rPr kumimoji="1" lang="en-US" altLang="zh-CN" b="1" dirty="0">
                <a:solidFill>
                  <a:srgbClr val="0850FA"/>
                </a:solidFill>
                <a:latin typeface="Arial" panose="020B0604020202020204" pitchFamily="34" charset="0"/>
                <a:cs typeface="Arial" panose="020B0604020202020204" pitchFamily="34" charset="0"/>
              </a:rPr>
              <a:t>IAP</a:t>
            </a:r>
            <a:endParaRPr kumimoji="1" lang="zh-CN" altLang="en-US" b="1" dirty="0">
              <a:solidFill>
                <a:srgbClr val="0850FA"/>
              </a:solidFill>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2AE414EE-F268-EFEE-B182-87905FB8CBF7}"/>
              </a:ext>
            </a:extLst>
          </p:cNvPr>
          <p:cNvSpPr txBox="1"/>
          <p:nvPr/>
        </p:nvSpPr>
        <p:spPr>
          <a:xfrm>
            <a:off x="9160278" y="5351399"/>
            <a:ext cx="864339" cy="369332"/>
          </a:xfrm>
          <a:prstGeom prst="rect">
            <a:avLst/>
          </a:prstGeom>
          <a:noFill/>
        </p:spPr>
        <p:txBody>
          <a:bodyPr wrap="none" rtlCol="0">
            <a:spAutoFit/>
          </a:bodyPr>
          <a:lstStyle/>
          <a:p>
            <a:r>
              <a:rPr kumimoji="1" lang="en-US" altLang="zh-CN" b="1" dirty="0">
                <a:solidFill>
                  <a:srgbClr val="0850FA"/>
                </a:solidFill>
                <a:latin typeface="Arial" panose="020B0604020202020204" pitchFamily="34" charset="0"/>
                <a:cs typeface="Arial" panose="020B0604020202020204" pitchFamily="34" charset="0"/>
              </a:rPr>
              <a:t>NOAA</a:t>
            </a:r>
            <a:endParaRPr kumimoji="1" lang="zh-CN" altLang="en-US" b="1" dirty="0">
              <a:solidFill>
                <a:srgbClr val="0850FA"/>
              </a:solidFill>
              <a:latin typeface="Arial" panose="020B0604020202020204" pitchFamily="34" charset="0"/>
              <a:cs typeface="Arial" panose="020B0604020202020204" pitchFamily="34" charset="0"/>
            </a:endParaRPr>
          </a:p>
        </p:txBody>
      </p:sp>
      <p:pic>
        <p:nvPicPr>
          <p:cNvPr id="24" name="图片 23">
            <a:extLst>
              <a:ext uri="{FF2B5EF4-FFF2-40B4-BE49-F238E27FC236}">
                <a16:creationId xmlns:a16="http://schemas.microsoft.com/office/drawing/2014/main" id="{91D3F335-1097-A3EC-CC78-5FFF1B1E2291}"/>
              </a:ext>
            </a:extLst>
          </p:cNvPr>
          <p:cNvPicPr>
            <a:picLocks noChangeAspect="1"/>
          </p:cNvPicPr>
          <p:nvPr/>
        </p:nvPicPr>
        <p:blipFill>
          <a:blip r:embed="rId6"/>
          <a:stretch>
            <a:fillRect/>
          </a:stretch>
        </p:blipFill>
        <p:spPr>
          <a:xfrm>
            <a:off x="481106" y="1817179"/>
            <a:ext cx="2752737" cy="1856436"/>
          </a:xfrm>
          <a:prstGeom prst="rect">
            <a:avLst/>
          </a:prstGeom>
        </p:spPr>
      </p:pic>
      <p:grpSp>
        <p:nvGrpSpPr>
          <p:cNvPr id="27" name="组合 26">
            <a:extLst>
              <a:ext uri="{FF2B5EF4-FFF2-40B4-BE49-F238E27FC236}">
                <a16:creationId xmlns:a16="http://schemas.microsoft.com/office/drawing/2014/main" id="{76EE3B9D-9E8E-6FAB-DC6C-730C687FD0C9}"/>
              </a:ext>
            </a:extLst>
          </p:cNvPr>
          <p:cNvGrpSpPr/>
          <p:nvPr/>
        </p:nvGrpSpPr>
        <p:grpSpPr>
          <a:xfrm>
            <a:off x="9028101" y="1154923"/>
            <a:ext cx="2803492" cy="2330175"/>
            <a:chOff x="5822576" y="679474"/>
            <a:chExt cx="6546935" cy="5441608"/>
          </a:xfrm>
        </p:grpSpPr>
        <p:pic>
          <p:nvPicPr>
            <p:cNvPr id="29" name="图片 28">
              <a:extLst>
                <a:ext uri="{FF2B5EF4-FFF2-40B4-BE49-F238E27FC236}">
                  <a16:creationId xmlns:a16="http://schemas.microsoft.com/office/drawing/2014/main" id="{0715FD3F-C90F-9A1D-198C-5F1A20E38D23}"/>
                </a:ext>
              </a:extLst>
            </p:cNvPr>
            <p:cNvPicPr>
              <a:picLocks noChangeAspect="1"/>
            </p:cNvPicPr>
            <p:nvPr/>
          </p:nvPicPr>
          <p:blipFill>
            <a:blip r:embed="rId7"/>
            <a:stretch>
              <a:fillRect/>
            </a:stretch>
          </p:blipFill>
          <p:spPr>
            <a:xfrm>
              <a:off x="5822576" y="679474"/>
              <a:ext cx="6546935" cy="5441608"/>
            </a:xfrm>
            <a:prstGeom prst="rect">
              <a:avLst/>
            </a:prstGeom>
          </p:spPr>
        </p:pic>
        <p:sp>
          <p:nvSpPr>
            <p:cNvPr id="30" name="矩形 29">
              <a:extLst>
                <a:ext uri="{FF2B5EF4-FFF2-40B4-BE49-F238E27FC236}">
                  <a16:creationId xmlns:a16="http://schemas.microsoft.com/office/drawing/2014/main" id="{F76B408B-9578-90E6-5FF1-5B892E660141}"/>
                </a:ext>
              </a:extLst>
            </p:cNvPr>
            <p:cNvSpPr/>
            <p:nvPr/>
          </p:nvSpPr>
          <p:spPr>
            <a:xfrm>
              <a:off x="6987235" y="2291648"/>
              <a:ext cx="3109832" cy="934368"/>
            </a:xfrm>
            <a:prstGeom prst="rect">
              <a:avLst/>
            </a:prstGeom>
            <a:solidFill>
              <a:schemeClr val="bg1"/>
            </a:solidFill>
          </p:spPr>
          <p:txBody>
            <a:bodyPr wrap="square">
              <a:spAutoFit/>
            </a:bodyPr>
            <a:lstStyle/>
            <a:p>
              <a:r>
                <a:rPr lang="en-US" altLang="zh-CN" sz="1000" b="1" dirty="0">
                  <a:solidFill>
                    <a:srgbClr val="C00000"/>
                  </a:solidFill>
                  <a:latin typeface="Helvetica" pitchFamily="2" charset="0"/>
                </a:rPr>
                <a:t>No</a:t>
              </a:r>
              <a:r>
                <a:rPr lang="zh-CN" altLang="en-US" sz="1000" b="1" dirty="0">
                  <a:solidFill>
                    <a:srgbClr val="C00000"/>
                  </a:solidFill>
                  <a:latin typeface="Helvetica" pitchFamily="2" charset="0"/>
                </a:rPr>
                <a:t> </a:t>
              </a:r>
              <a:r>
                <a:rPr lang="en-US" altLang="zh-CN" sz="1000" b="1" dirty="0">
                  <a:solidFill>
                    <a:srgbClr val="C00000"/>
                  </a:solidFill>
                  <a:latin typeface="Helvetica" pitchFamily="2" charset="0"/>
                </a:rPr>
                <a:t>Bottle</a:t>
              </a:r>
              <a:r>
                <a:rPr lang="zh-CN" altLang="en-US" sz="1000" b="1" dirty="0">
                  <a:solidFill>
                    <a:srgbClr val="C00000"/>
                  </a:solidFill>
                  <a:latin typeface="Helvetica" pitchFamily="2" charset="0"/>
                </a:rPr>
                <a:t> </a:t>
              </a:r>
              <a:r>
                <a:rPr lang="en-US" altLang="zh-CN" sz="1000" b="1" dirty="0">
                  <a:solidFill>
                    <a:srgbClr val="C00000"/>
                  </a:solidFill>
                  <a:latin typeface="Helvetica" pitchFamily="2" charset="0"/>
                </a:rPr>
                <a:t>correction</a:t>
              </a:r>
              <a:endParaRPr lang="en" altLang="zh-CN" sz="1000" b="1" dirty="0">
                <a:solidFill>
                  <a:srgbClr val="C00000"/>
                </a:solidFill>
                <a:effectLst/>
                <a:latin typeface="Helvetica" pitchFamily="2" charset="0"/>
              </a:endParaRPr>
            </a:p>
          </p:txBody>
        </p:sp>
        <p:sp>
          <p:nvSpPr>
            <p:cNvPr id="35" name="矩形 34">
              <a:extLst>
                <a:ext uri="{FF2B5EF4-FFF2-40B4-BE49-F238E27FC236}">
                  <a16:creationId xmlns:a16="http://schemas.microsoft.com/office/drawing/2014/main" id="{C2F9AB85-E1D2-0D39-638B-81A4A6A364FF}"/>
                </a:ext>
              </a:extLst>
            </p:cNvPr>
            <p:cNvSpPr/>
            <p:nvPr/>
          </p:nvSpPr>
          <p:spPr>
            <a:xfrm>
              <a:off x="9110872" y="4239095"/>
              <a:ext cx="2739046" cy="934368"/>
            </a:xfrm>
            <a:prstGeom prst="rect">
              <a:avLst/>
            </a:prstGeom>
            <a:solidFill>
              <a:schemeClr val="bg1"/>
            </a:solidFill>
          </p:spPr>
          <p:txBody>
            <a:bodyPr wrap="square">
              <a:spAutoFit/>
            </a:bodyPr>
            <a:lstStyle/>
            <a:p>
              <a:r>
                <a:rPr lang="en-US" altLang="zh-CN" sz="1000" b="1" dirty="0">
                  <a:solidFill>
                    <a:srgbClr val="00B050"/>
                  </a:solidFill>
                  <a:latin typeface="Helvetica" pitchFamily="2" charset="0"/>
                </a:rPr>
                <a:t>Bottle</a:t>
              </a:r>
              <a:r>
                <a:rPr lang="zh-CN" altLang="en-US" sz="1000" b="1" dirty="0">
                  <a:solidFill>
                    <a:srgbClr val="00B050"/>
                  </a:solidFill>
                  <a:latin typeface="Helvetica" pitchFamily="2" charset="0"/>
                </a:rPr>
                <a:t> </a:t>
              </a:r>
              <a:r>
                <a:rPr lang="en-US" altLang="zh-CN" sz="1000" b="1" dirty="0">
                  <a:solidFill>
                    <a:srgbClr val="00B050"/>
                  </a:solidFill>
                  <a:latin typeface="Helvetica" pitchFamily="2" charset="0"/>
                </a:rPr>
                <a:t>correction</a:t>
              </a:r>
              <a:endParaRPr lang="en" altLang="zh-CN" sz="1000" b="1" dirty="0">
                <a:solidFill>
                  <a:srgbClr val="00B050"/>
                </a:solidFill>
                <a:effectLst/>
                <a:latin typeface="Helvetica" pitchFamily="2" charset="0"/>
              </a:endParaRPr>
            </a:p>
          </p:txBody>
        </p:sp>
      </p:grpSp>
      <p:pic>
        <p:nvPicPr>
          <p:cNvPr id="39" name="Picture 8" descr="slide_08_iasos copy">
            <a:extLst>
              <a:ext uri="{FF2B5EF4-FFF2-40B4-BE49-F238E27FC236}">
                <a16:creationId xmlns:a16="http://schemas.microsoft.com/office/drawing/2014/main" id="{959CC502-2613-2934-EC0A-8291AA5FBC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012" y="4999318"/>
            <a:ext cx="2664923" cy="1710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2" name="组合 41">
            <a:extLst>
              <a:ext uri="{FF2B5EF4-FFF2-40B4-BE49-F238E27FC236}">
                <a16:creationId xmlns:a16="http://schemas.microsoft.com/office/drawing/2014/main" id="{0CCBF43E-4CF5-FC94-F45F-20F861FC6CB4}"/>
              </a:ext>
            </a:extLst>
          </p:cNvPr>
          <p:cNvGrpSpPr/>
          <p:nvPr/>
        </p:nvGrpSpPr>
        <p:grpSpPr>
          <a:xfrm>
            <a:off x="3528704" y="4825774"/>
            <a:ext cx="2366462" cy="1902329"/>
            <a:chOff x="38388" y="1500236"/>
            <a:chExt cx="6562134" cy="5275108"/>
          </a:xfrm>
        </p:grpSpPr>
        <p:grpSp>
          <p:nvGrpSpPr>
            <p:cNvPr id="43" name="组合 42">
              <a:extLst>
                <a:ext uri="{FF2B5EF4-FFF2-40B4-BE49-F238E27FC236}">
                  <a16:creationId xmlns:a16="http://schemas.microsoft.com/office/drawing/2014/main" id="{9BBB3F66-29F3-5DD9-94D7-50B37B896000}"/>
                </a:ext>
              </a:extLst>
            </p:cNvPr>
            <p:cNvGrpSpPr/>
            <p:nvPr/>
          </p:nvGrpSpPr>
          <p:grpSpPr>
            <a:xfrm>
              <a:off x="141104" y="1500236"/>
              <a:ext cx="6208901" cy="5275108"/>
              <a:chOff x="654535" y="2034234"/>
              <a:chExt cx="5580374" cy="4741109"/>
            </a:xfrm>
          </p:grpSpPr>
          <p:pic>
            <p:nvPicPr>
              <p:cNvPr id="47" name="图片 46">
                <a:extLst>
                  <a:ext uri="{FF2B5EF4-FFF2-40B4-BE49-F238E27FC236}">
                    <a16:creationId xmlns:a16="http://schemas.microsoft.com/office/drawing/2014/main" id="{012E0C55-3634-71F2-5A73-62A24FB506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535" y="2034234"/>
                <a:ext cx="5580374" cy="4741109"/>
              </a:xfrm>
              <a:prstGeom prst="rect">
                <a:avLst/>
              </a:prstGeom>
            </p:spPr>
          </p:pic>
          <p:sp>
            <p:nvSpPr>
              <p:cNvPr id="49" name="矩形 48">
                <a:extLst>
                  <a:ext uri="{FF2B5EF4-FFF2-40B4-BE49-F238E27FC236}">
                    <a16:creationId xmlns:a16="http://schemas.microsoft.com/office/drawing/2014/main" id="{C0296621-7444-9588-738A-2D810536DD85}"/>
                  </a:ext>
                </a:extLst>
              </p:cNvPr>
              <p:cNvSpPr/>
              <p:nvPr/>
            </p:nvSpPr>
            <p:spPr>
              <a:xfrm>
                <a:off x="3350379" y="2461989"/>
                <a:ext cx="2058728" cy="502531"/>
              </a:xfrm>
              <a:prstGeom prst="rect">
                <a:avLst/>
              </a:prstGeom>
            </p:spPr>
            <p:txBody>
              <a:bodyPr wrap="square">
                <a:spAutoFit/>
              </a:bodyPr>
              <a:lstStyle/>
              <a:p>
                <a:r>
                  <a:rPr lang="en" altLang="zh-CN" sz="800" dirty="0">
                    <a:solidFill>
                      <a:schemeClr val="tx1">
                        <a:lumMod val="75000"/>
                        <a:lumOff val="25000"/>
                      </a:schemeClr>
                    </a:solidFill>
                    <a:latin typeface="Helvetica" pitchFamily="2" charset="0"/>
                  </a:rPr>
                  <a:t>OHC</a:t>
                </a:r>
                <a:r>
                  <a:rPr lang="en-US" altLang="zh-CN" sz="800" dirty="0">
                    <a:solidFill>
                      <a:schemeClr val="tx1">
                        <a:lumMod val="75000"/>
                        <a:lumOff val="25000"/>
                      </a:schemeClr>
                    </a:solidFill>
                    <a:latin typeface="Helvetica" pitchFamily="2" charset="0"/>
                  </a:rPr>
                  <a:t>0-2000m</a:t>
                </a:r>
                <a:endParaRPr lang="en" altLang="zh-CN" sz="800" dirty="0">
                  <a:solidFill>
                    <a:schemeClr val="tx1">
                      <a:lumMod val="75000"/>
                      <a:lumOff val="25000"/>
                    </a:schemeClr>
                  </a:solidFill>
                  <a:effectLst/>
                  <a:latin typeface="Helvetica" pitchFamily="2" charset="0"/>
                </a:endParaRPr>
              </a:p>
            </p:txBody>
          </p:sp>
          <p:sp>
            <p:nvSpPr>
              <p:cNvPr id="51" name="矩形 50">
                <a:extLst>
                  <a:ext uri="{FF2B5EF4-FFF2-40B4-BE49-F238E27FC236}">
                    <a16:creationId xmlns:a16="http://schemas.microsoft.com/office/drawing/2014/main" id="{FD4B2406-5EC3-4337-AA06-A944FFD4A76A}"/>
                  </a:ext>
                </a:extLst>
              </p:cNvPr>
              <p:cNvSpPr/>
              <p:nvPr/>
            </p:nvSpPr>
            <p:spPr>
              <a:xfrm>
                <a:off x="2270584" y="5484820"/>
                <a:ext cx="3145467" cy="536944"/>
              </a:xfrm>
              <a:prstGeom prst="rect">
                <a:avLst/>
              </a:prstGeom>
            </p:spPr>
            <p:txBody>
              <a:bodyPr wrap="square">
                <a:spAutoFit/>
              </a:bodyPr>
              <a:lstStyle/>
              <a:p>
                <a:r>
                  <a:rPr lang="en-US" altLang="zh-CN" sz="800" dirty="0">
                    <a:solidFill>
                      <a:schemeClr val="tx1">
                        <a:lumMod val="75000"/>
                        <a:lumOff val="25000"/>
                      </a:schemeClr>
                    </a:solidFill>
                    <a:latin typeface="Helvetica" pitchFamily="2" charset="0"/>
                  </a:rPr>
                  <a:t>Ishii MBT correction</a:t>
                </a:r>
                <a:endParaRPr lang="en" altLang="zh-CN" sz="800" dirty="0">
                  <a:solidFill>
                    <a:schemeClr val="tx1">
                      <a:lumMod val="75000"/>
                      <a:lumOff val="25000"/>
                    </a:schemeClr>
                  </a:solidFill>
                  <a:effectLst/>
                  <a:latin typeface="Helvetica" pitchFamily="2" charset="0"/>
                </a:endParaRPr>
              </a:p>
            </p:txBody>
          </p:sp>
          <p:sp>
            <p:nvSpPr>
              <p:cNvPr id="52" name="矩形 51">
                <a:extLst>
                  <a:ext uri="{FF2B5EF4-FFF2-40B4-BE49-F238E27FC236}">
                    <a16:creationId xmlns:a16="http://schemas.microsoft.com/office/drawing/2014/main" id="{5C76B54E-8760-975E-37B2-ABD83FE3D6E5}"/>
                  </a:ext>
                </a:extLst>
              </p:cNvPr>
              <p:cNvSpPr/>
              <p:nvPr/>
            </p:nvSpPr>
            <p:spPr>
              <a:xfrm>
                <a:off x="1718370" y="3700989"/>
                <a:ext cx="3145467" cy="536944"/>
              </a:xfrm>
              <a:prstGeom prst="rect">
                <a:avLst/>
              </a:prstGeom>
            </p:spPr>
            <p:txBody>
              <a:bodyPr wrap="square">
                <a:spAutoFit/>
              </a:bodyPr>
              <a:lstStyle/>
              <a:p>
                <a:r>
                  <a:rPr lang="en-US" altLang="zh-CN" sz="800" dirty="0">
                    <a:solidFill>
                      <a:srgbClr val="C00000"/>
                    </a:solidFill>
                    <a:latin typeface="Helvetica" pitchFamily="2" charset="0"/>
                  </a:rPr>
                  <a:t>IAP MBT correction</a:t>
                </a:r>
                <a:endParaRPr lang="en" altLang="zh-CN" sz="800" dirty="0">
                  <a:solidFill>
                    <a:srgbClr val="C00000"/>
                  </a:solidFill>
                  <a:effectLst/>
                  <a:latin typeface="Helvetica" pitchFamily="2" charset="0"/>
                </a:endParaRPr>
              </a:p>
            </p:txBody>
          </p:sp>
        </p:grpSp>
        <p:pic>
          <p:nvPicPr>
            <p:cNvPr id="44" name="图片 43">
              <a:extLst>
                <a:ext uri="{FF2B5EF4-FFF2-40B4-BE49-F238E27FC236}">
                  <a16:creationId xmlns:a16="http://schemas.microsoft.com/office/drawing/2014/main" id="{302C6460-03EB-511E-8A4C-E3DE50252370}"/>
                </a:ext>
              </a:extLst>
            </p:cNvPr>
            <p:cNvPicPr>
              <a:picLocks noChangeAspect="1"/>
            </p:cNvPicPr>
            <p:nvPr/>
          </p:nvPicPr>
          <p:blipFill rotWithShape="1">
            <a:blip r:embed="rId7"/>
            <a:srcRect r="89208"/>
            <a:stretch/>
          </p:blipFill>
          <p:spPr>
            <a:xfrm>
              <a:off x="38388" y="1582892"/>
              <a:ext cx="674224" cy="5192452"/>
            </a:xfrm>
            <a:prstGeom prst="rect">
              <a:avLst/>
            </a:prstGeom>
          </p:spPr>
        </p:pic>
        <p:sp>
          <p:nvSpPr>
            <p:cNvPr id="45" name="文本框 44">
              <a:extLst>
                <a:ext uri="{FF2B5EF4-FFF2-40B4-BE49-F238E27FC236}">
                  <a16:creationId xmlns:a16="http://schemas.microsoft.com/office/drawing/2014/main" id="{34683CF4-430F-D4A1-D468-3EABC04C13F0}"/>
                </a:ext>
              </a:extLst>
            </p:cNvPr>
            <p:cNvSpPr txBox="1"/>
            <p:nvPr/>
          </p:nvSpPr>
          <p:spPr>
            <a:xfrm>
              <a:off x="814244" y="1516272"/>
              <a:ext cx="1226561" cy="554747"/>
            </a:xfrm>
            <a:prstGeom prst="rect">
              <a:avLst/>
            </a:prstGeom>
            <a:solidFill>
              <a:schemeClr val="bg1"/>
            </a:solidFill>
          </p:spPr>
          <p:txBody>
            <a:bodyPr wrap="square" rtlCol="0">
              <a:spAutoFit/>
            </a:bodyPr>
            <a:lstStyle/>
            <a:p>
              <a:r>
                <a:rPr kumimoji="1" lang="en-US" altLang="zh-CN" sz="700" dirty="0">
                  <a:latin typeface="Helvetica" pitchFamily="2" charset="0"/>
                  <a:cs typeface="Arial" panose="020B0604020202020204" pitchFamily="34" charset="0"/>
                </a:rPr>
                <a:t>ZJ</a:t>
              </a:r>
              <a:endParaRPr kumimoji="1" lang="zh-CN" altLang="en-US" sz="700" dirty="0">
                <a:latin typeface="Helvetica" pitchFamily="2" charset="0"/>
                <a:cs typeface="Arial" panose="020B0604020202020204" pitchFamily="34" charset="0"/>
              </a:endParaRPr>
            </a:p>
          </p:txBody>
        </p:sp>
        <p:sp>
          <p:nvSpPr>
            <p:cNvPr id="46" name="矩形 45">
              <a:extLst>
                <a:ext uri="{FF2B5EF4-FFF2-40B4-BE49-F238E27FC236}">
                  <a16:creationId xmlns:a16="http://schemas.microsoft.com/office/drawing/2014/main" id="{AB3A1BEE-DC9B-B4CF-60B2-60729F4872B1}"/>
                </a:ext>
              </a:extLst>
            </p:cNvPr>
            <p:cNvSpPr/>
            <p:nvPr/>
          </p:nvSpPr>
          <p:spPr>
            <a:xfrm>
              <a:off x="4791866" y="3731628"/>
              <a:ext cx="1808656" cy="1050609"/>
            </a:xfrm>
            <a:prstGeom prst="rect">
              <a:avLst/>
            </a:prstGeom>
          </p:spPr>
          <p:txBody>
            <a:bodyPr wrap="square">
              <a:spAutoFit/>
            </a:bodyPr>
            <a:lstStyle/>
            <a:p>
              <a:pPr algn="ctr">
                <a:lnSpc>
                  <a:spcPct val="130000"/>
                </a:lnSpc>
              </a:pPr>
              <a:r>
                <a:rPr lang="en-US" altLang="zh-CN" sz="800" b="1" dirty="0">
                  <a:solidFill>
                    <a:srgbClr val="C00000"/>
                  </a:solidFill>
                  <a:latin typeface="Helvetica" pitchFamily="2" charset="0"/>
                </a:rPr>
                <a:t>Max diff</a:t>
              </a:r>
            </a:p>
            <a:p>
              <a:pPr algn="ctr">
                <a:lnSpc>
                  <a:spcPct val="130000"/>
                </a:lnSpc>
              </a:pPr>
              <a:r>
                <a:rPr lang="en-US" altLang="zh-CN" sz="800" b="1" dirty="0">
                  <a:solidFill>
                    <a:srgbClr val="C00000"/>
                  </a:solidFill>
                  <a:latin typeface="Helvetica" pitchFamily="2" charset="0"/>
                </a:rPr>
                <a:t>~</a:t>
              </a:r>
              <a:r>
                <a:rPr lang="zh-CN" altLang="en-US" sz="800" b="1" dirty="0">
                  <a:solidFill>
                    <a:srgbClr val="C00000"/>
                  </a:solidFill>
                  <a:latin typeface="Helvetica" pitchFamily="2" charset="0"/>
                </a:rPr>
                <a:t> </a:t>
              </a:r>
              <a:r>
                <a:rPr lang="en-US" altLang="zh-CN" sz="800" b="1" dirty="0">
                  <a:solidFill>
                    <a:srgbClr val="C00000"/>
                  </a:solidFill>
                  <a:latin typeface="Helvetica" pitchFamily="2" charset="0"/>
                </a:rPr>
                <a:t>25</a:t>
              </a:r>
              <a:r>
                <a:rPr lang="zh-CN" altLang="en-US" sz="800" b="1" dirty="0">
                  <a:solidFill>
                    <a:srgbClr val="C00000"/>
                  </a:solidFill>
                  <a:latin typeface="Helvetica" pitchFamily="2" charset="0"/>
                </a:rPr>
                <a:t> </a:t>
              </a:r>
              <a:r>
                <a:rPr lang="en-US" altLang="zh-CN" sz="800" b="1" dirty="0">
                  <a:solidFill>
                    <a:srgbClr val="C00000"/>
                  </a:solidFill>
                  <a:latin typeface="Helvetica" pitchFamily="2" charset="0"/>
                </a:rPr>
                <a:t>ZJ</a:t>
              </a:r>
              <a:r>
                <a:rPr lang="zh-CN" altLang="en-US" sz="800" b="1" dirty="0">
                  <a:solidFill>
                    <a:srgbClr val="C00000"/>
                  </a:solidFill>
                  <a:latin typeface="Helvetica" pitchFamily="2" charset="0"/>
                </a:rPr>
                <a:t> </a:t>
              </a:r>
              <a:endParaRPr lang="en-US" altLang="zh-CN" sz="800" b="1" dirty="0">
                <a:solidFill>
                  <a:srgbClr val="C00000"/>
                </a:solidFill>
                <a:latin typeface="Helvetica" pitchFamily="2" charset="0"/>
              </a:endParaRPr>
            </a:p>
          </p:txBody>
        </p:sp>
      </p:grpSp>
      <p:pic>
        <p:nvPicPr>
          <p:cNvPr id="53" name="图片 52">
            <a:extLst>
              <a:ext uri="{FF2B5EF4-FFF2-40B4-BE49-F238E27FC236}">
                <a16:creationId xmlns:a16="http://schemas.microsoft.com/office/drawing/2014/main" id="{144C03E2-993B-2A93-8D87-7E8B32D606F8}"/>
              </a:ext>
            </a:extLst>
          </p:cNvPr>
          <p:cNvPicPr>
            <a:picLocks noChangeAspect="1"/>
          </p:cNvPicPr>
          <p:nvPr/>
        </p:nvPicPr>
        <p:blipFill rotWithShape="1">
          <a:blip r:embed="rId10"/>
          <a:srcRect l="3611" t="6224" r="3611"/>
          <a:stretch/>
        </p:blipFill>
        <p:spPr>
          <a:xfrm>
            <a:off x="3366671" y="1788526"/>
            <a:ext cx="2506763" cy="1869406"/>
          </a:xfrm>
          <a:prstGeom prst="rect">
            <a:avLst/>
          </a:prstGeom>
        </p:spPr>
      </p:pic>
      <p:sp>
        <p:nvSpPr>
          <p:cNvPr id="56" name="文本框 55">
            <a:extLst>
              <a:ext uri="{FF2B5EF4-FFF2-40B4-BE49-F238E27FC236}">
                <a16:creationId xmlns:a16="http://schemas.microsoft.com/office/drawing/2014/main" id="{6770B33E-C006-037B-B8AD-E2E4D0EE7626}"/>
              </a:ext>
            </a:extLst>
          </p:cNvPr>
          <p:cNvSpPr txBox="1"/>
          <p:nvPr/>
        </p:nvSpPr>
        <p:spPr>
          <a:xfrm>
            <a:off x="4960283" y="2871019"/>
            <a:ext cx="1008967" cy="461665"/>
          </a:xfrm>
          <a:prstGeom prst="rect">
            <a:avLst/>
          </a:prstGeom>
          <a:noFill/>
        </p:spPr>
        <p:txBody>
          <a:bodyPr wrap="square" rtlCol="0">
            <a:spAutoFit/>
          </a:bodyPr>
          <a:lstStyle/>
          <a:p>
            <a:r>
              <a:rPr kumimoji="1" lang="en-US" altLang="zh-CN" sz="1200" dirty="0">
                <a:latin typeface="Helvetica" pitchFamily="2" charset="0"/>
              </a:rPr>
              <a:t>~8%</a:t>
            </a:r>
            <a:r>
              <a:rPr kumimoji="1" lang="zh-CN" altLang="en-US" sz="1200" dirty="0">
                <a:latin typeface="Helvetica" pitchFamily="2" charset="0"/>
              </a:rPr>
              <a:t> </a:t>
            </a:r>
            <a:r>
              <a:rPr kumimoji="1" lang="en-US" altLang="zh-CN" sz="1200" dirty="0">
                <a:latin typeface="Helvetica" pitchFamily="2" charset="0"/>
              </a:rPr>
              <a:t>difference</a:t>
            </a:r>
            <a:endParaRPr kumimoji="1" lang="zh-CN" altLang="en-US" sz="1200" dirty="0">
              <a:latin typeface="Helvetica" pitchFamily="2" charset="0"/>
            </a:endParaRPr>
          </a:p>
        </p:txBody>
      </p:sp>
      <p:sp>
        <p:nvSpPr>
          <p:cNvPr id="6" name="矩形 51">
            <a:extLst>
              <a:ext uri="{FF2B5EF4-FFF2-40B4-BE49-F238E27FC236}">
                <a16:creationId xmlns:a16="http://schemas.microsoft.com/office/drawing/2014/main" id="{8DE28244-2F53-9162-8C5D-63E3631B4187}"/>
              </a:ext>
            </a:extLst>
          </p:cNvPr>
          <p:cNvSpPr/>
          <p:nvPr/>
        </p:nvSpPr>
        <p:spPr>
          <a:xfrm>
            <a:off x="1593894" y="5271710"/>
            <a:ext cx="1262092" cy="215444"/>
          </a:xfrm>
          <a:prstGeom prst="rect">
            <a:avLst/>
          </a:prstGeom>
        </p:spPr>
        <p:txBody>
          <a:bodyPr wrap="square">
            <a:spAutoFit/>
          </a:bodyPr>
          <a:lstStyle/>
          <a:p>
            <a:r>
              <a:rPr lang="en-US" altLang="zh-CN" sz="800" dirty="0">
                <a:solidFill>
                  <a:srgbClr val="F7264F"/>
                </a:solidFill>
                <a:effectLst/>
                <a:latin typeface="Helvetica" pitchFamily="2" charset="0"/>
              </a:rPr>
              <a:t>No XBT correction</a:t>
            </a:r>
            <a:endParaRPr lang="en" altLang="zh-CN" sz="800" dirty="0">
              <a:solidFill>
                <a:srgbClr val="F7264F"/>
              </a:solidFill>
              <a:effectLst/>
              <a:latin typeface="Helvetica" pitchFamily="2" charset="0"/>
            </a:endParaRPr>
          </a:p>
        </p:txBody>
      </p:sp>
      <p:sp>
        <p:nvSpPr>
          <p:cNvPr id="7" name="矩形 51">
            <a:extLst>
              <a:ext uri="{FF2B5EF4-FFF2-40B4-BE49-F238E27FC236}">
                <a16:creationId xmlns:a16="http://schemas.microsoft.com/office/drawing/2014/main" id="{0250E233-6EFB-BEC7-F9B0-D743E86444DB}"/>
              </a:ext>
            </a:extLst>
          </p:cNvPr>
          <p:cNvSpPr/>
          <p:nvPr/>
        </p:nvSpPr>
        <p:spPr>
          <a:xfrm>
            <a:off x="1997930" y="6086380"/>
            <a:ext cx="1163392" cy="215444"/>
          </a:xfrm>
          <a:prstGeom prst="rect">
            <a:avLst/>
          </a:prstGeom>
          <a:solidFill>
            <a:schemeClr val="bg1"/>
          </a:solidFill>
        </p:spPr>
        <p:txBody>
          <a:bodyPr wrap="square">
            <a:spAutoFit/>
          </a:bodyPr>
          <a:lstStyle/>
          <a:p>
            <a:r>
              <a:rPr lang="en-US" altLang="zh-CN" sz="800" dirty="0">
                <a:effectLst/>
                <a:latin typeface="Helvetica" pitchFamily="2" charset="0"/>
              </a:rPr>
              <a:t>After XBT correction</a:t>
            </a:r>
            <a:endParaRPr lang="en" altLang="zh-CN" sz="800" dirty="0">
              <a:effectLst/>
              <a:latin typeface="Helvetica" pitchFamily="2" charset="0"/>
            </a:endParaRPr>
          </a:p>
        </p:txBody>
      </p:sp>
      <p:sp>
        <p:nvSpPr>
          <p:cNvPr id="14" name="矩形 29">
            <a:extLst>
              <a:ext uri="{FF2B5EF4-FFF2-40B4-BE49-F238E27FC236}">
                <a16:creationId xmlns:a16="http://schemas.microsoft.com/office/drawing/2014/main" id="{404B3D29-26C0-D768-654C-8A101AC78077}"/>
              </a:ext>
            </a:extLst>
          </p:cNvPr>
          <p:cNvSpPr/>
          <p:nvPr/>
        </p:nvSpPr>
        <p:spPr>
          <a:xfrm>
            <a:off x="3809785" y="2282317"/>
            <a:ext cx="828851" cy="246221"/>
          </a:xfrm>
          <a:prstGeom prst="rect">
            <a:avLst/>
          </a:prstGeom>
          <a:solidFill>
            <a:schemeClr val="bg1"/>
          </a:solidFill>
        </p:spPr>
        <p:txBody>
          <a:bodyPr wrap="square">
            <a:spAutoFit/>
          </a:bodyPr>
          <a:lstStyle/>
          <a:p>
            <a:r>
              <a:rPr lang="en-US" altLang="zh-CN" sz="1000" b="1" dirty="0">
                <a:solidFill>
                  <a:srgbClr val="006BBA"/>
                </a:solidFill>
                <a:latin typeface="Helvetica" pitchFamily="2" charset="0"/>
              </a:rPr>
              <a:t>CODC-QC</a:t>
            </a:r>
            <a:endParaRPr lang="en" altLang="zh-CN" sz="1000" b="1" dirty="0">
              <a:solidFill>
                <a:srgbClr val="006BBA"/>
              </a:solidFill>
              <a:effectLst/>
              <a:latin typeface="Helvetica" pitchFamily="2" charset="0"/>
            </a:endParaRPr>
          </a:p>
        </p:txBody>
      </p:sp>
      <p:sp>
        <p:nvSpPr>
          <p:cNvPr id="17" name="矩形 29">
            <a:extLst>
              <a:ext uri="{FF2B5EF4-FFF2-40B4-BE49-F238E27FC236}">
                <a16:creationId xmlns:a16="http://schemas.microsoft.com/office/drawing/2014/main" id="{0E67369A-D304-F479-BAB0-3A1398CEE312}"/>
              </a:ext>
            </a:extLst>
          </p:cNvPr>
          <p:cNvSpPr/>
          <p:nvPr/>
        </p:nvSpPr>
        <p:spPr>
          <a:xfrm>
            <a:off x="4973471" y="2606986"/>
            <a:ext cx="755084" cy="246221"/>
          </a:xfrm>
          <a:prstGeom prst="rect">
            <a:avLst/>
          </a:prstGeom>
          <a:solidFill>
            <a:schemeClr val="bg1"/>
          </a:solidFill>
        </p:spPr>
        <p:txBody>
          <a:bodyPr wrap="square">
            <a:spAutoFit/>
          </a:bodyPr>
          <a:lstStyle/>
          <a:p>
            <a:r>
              <a:rPr lang="en-US" altLang="zh-CN" sz="1000" b="1" dirty="0">
                <a:solidFill>
                  <a:srgbClr val="D95117"/>
                </a:solidFill>
                <a:latin typeface="Helvetica" pitchFamily="2" charset="0"/>
              </a:rPr>
              <a:t>WOD-QC</a:t>
            </a:r>
            <a:endParaRPr lang="en" altLang="zh-CN" sz="1000" b="1" dirty="0">
              <a:solidFill>
                <a:srgbClr val="D95117"/>
              </a:solidFill>
              <a:effectLst/>
              <a:latin typeface="Helvetica" pitchFamily="2" charset="0"/>
            </a:endParaRPr>
          </a:p>
        </p:txBody>
      </p:sp>
      <p:sp>
        <p:nvSpPr>
          <p:cNvPr id="25" name="Rectangle 24">
            <a:extLst>
              <a:ext uri="{FF2B5EF4-FFF2-40B4-BE49-F238E27FC236}">
                <a16:creationId xmlns:a16="http://schemas.microsoft.com/office/drawing/2014/main" id="{5A61CC74-A9DD-5A1F-31C5-B18B3E850058}"/>
              </a:ext>
            </a:extLst>
          </p:cNvPr>
          <p:cNvSpPr/>
          <p:nvPr/>
        </p:nvSpPr>
        <p:spPr>
          <a:xfrm>
            <a:off x="3688215" y="1845279"/>
            <a:ext cx="931837" cy="400110"/>
          </a:xfrm>
          <a:prstGeom prst="rect">
            <a:avLst/>
          </a:prstGeom>
          <a:solidFill>
            <a:schemeClr val="bg1"/>
          </a:solidFill>
          <a:ln>
            <a:solidFill>
              <a:schemeClr val="bg1"/>
            </a:solidFill>
          </a:ln>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26" name="矩形 29">
            <a:extLst>
              <a:ext uri="{FF2B5EF4-FFF2-40B4-BE49-F238E27FC236}">
                <a16:creationId xmlns:a16="http://schemas.microsoft.com/office/drawing/2014/main" id="{B885E6D8-4A7B-5D99-8E1A-C54F053CB3AD}"/>
              </a:ext>
            </a:extLst>
          </p:cNvPr>
          <p:cNvSpPr/>
          <p:nvPr/>
        </p:nvSpPr>
        <p:spPr>
          <a:xfrm>
            <a:off x="952253" y="2360765"/>
            <a:ext cx="828851" cy="246221"/>
          </a:xfrm>
          <a:prstGeom prst="rect">
            <a:avLst/>
          </a:prstGeom>
          <a:noFill/>
        </p:spPr>
        <p:txBody>
          <a:bodyPr wrap="square">
            <a:spAutoFit/>
          </a:bodyPr>
          <a:lstStyle/>
          <a:p>
            <a:r>
              <a:rPr lang="en-US" altLang="zh-CN" sz="1000" b="1" dirty="0">
                <a:solidFill>
                  <a:srgbClr val="006BBA"/>
                </a:solidFill>
                <a:latin typeface="Helvetica" pitchFamily="2" charset="0"/>
              </a:rPr>
              <a:t>CODC-QC</a:t>
            </a:r>
            <a:endParaRPr lang="en" altLang="zh-CN" sz="1000" b="1" dirty="0">
              <a:solidFill>
                <a:srgbClr val="006BBA"/>
              </a:solidFill>
              <a:effectLst/>
              <a:latin typeface="Helvetica" pitchFamily="2" charset="0"/>
            </a:endParaRPr>
          </a:p>
        </p:txBody>
      </p:sp>
      <p:sp>
        <p:nvSpPr>
          <p:cNvPr id="28" name="矩形 29">
            <a:extLst>
              <a:ext uri="{FF2B5EF4-FFF2-40B4-BE49-F238E27FC236}">
                <a16:creationId xmlns:a16="http://schemas.microsoft.com/office/drawing/2014/main" id="{B20FF732-F23B-BF0F-17AC-D3091E2B53F3}"/>
              </a:ext>
            </a:extLst>
          </p:cNvPr>
          <p:cNvSpPr/>
          <p:nvPr/>
        </p:nvSpPr>
        <p:spPr>
          <a:xfrm>
            <a:off x="2212466" y="2555842"/>
            <a:ext cx="755084" cy="246221"/>
          </a:xfrm>
          <a:prstGeom prst="rect">
            <a:avLst/>
          </a:prstGeom>
          <a:noFill/>
        </p:spPr>
        <p:txBody>
          <a:bodyPr wrap="square">
            <a:spAutoFit/>
          </a:bodyPr>
          <a:lstStyle/>
          <a:p>
            <a:r>
              <a:rPr lang="en-US" altLang="zh-CN" sz="1000" b="1" dirty="0">
                <a:solidFill>
                  <a:srgbClr val="D95117"/>
                </a:solidFill>
                <a:latin typeface="Helvetica" pitchFamily="2" charset="0"/>
              </a:rPr>
              <a:t>WOD-QC</a:t>
            </a:r>
            <a:endParaRPr lang="en" altLang="zh-CN" sz="1000" b="1" dirty="0">
              <a:solidFill>
                <a:srgbClr val="D95117"/>
              </a:solidFill>
              <a:effectLst/>
              <a:latin typeface="Helvetica" pitchFamily="2" charset="0"/>
            </a:endParaRPr>
          </a:p>
        </p:txBody>
      </p:sp>
    </p:spTree>
    <p:extLst>
      <p:ext uri="{BB962C8B-B14F-4D97-AF65-F5344CB8AC3E}">
        <p14:creationId xmlns:p14="http://schemas.microsoft.com/office/powerpoint/2010/main" val="2543507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693FF-09BD-97FF-24C9-B02A4954F23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0B8F1E0-28F8-3E9F-E93A-AA1DC3BAF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17" y="990492"/>
            <a:ext cx="7055024" cy="5466442"/>
          </a:xfrm>
          <a:prstGeom prst="rect">
            <a:avLst/>
          </a:prstGeom>
        </p:spPr>
      </p:pic>
      <p:sp>
        <p:nvSpPr>
          <p:cNvPr id="2" name="文本框 1">
            <a:extLst>
              <a:ext uri="{FF2B5EF4-FFF2-40B4-BE49-F238E27FC236}">
                <a16:creationId xmlns:a16="http://schemas.microsoft.com/office/drawing/2014/main" id="{5719FF0E-EA0E-2EA7-62C8-2C19CAD1CA3A}"/>
              </a:ext>
            </a:extLst>
          </p:cNvPr>
          <p:cNvSpPr txBox="1"/>
          <p:nvPr/>
        </p:nvSpPr>
        <p:spPr>
          <a:xfrm>
            <a:off x="293868" y="165634"/>
            <a:ext cx="11758851" cy="584775"/>
          </a:xfrm>
          <a:prstGeom prst="rect">
            <a:avLst/>
          </a:prstGeom>
          <a:noFill/>
        </p:spPr>
        <p:txBody>
          <a:bodyPr wrap="square" rtlCol="0">
            <a:spAutoFit/>
          </a:bodyPr>
          <a:lstStyle/>
          <a:p>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The improved estimate of thermosteric sea level</a:t>
            </a:r>
            <a:endPar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3" name="直接连接符 21">
            <a:extLst>
              <a:ext uri="{FF2B5EF4-FFF2-40B4-BE49-F238E27FC236}">
                <a16:creationId xmlns:a16="http://schemas.microsoft.com/office/drawing/2014/main" id="{2C241A01-B9BF-75BB-DA86-BB667DCBC31A}"/>
              </a:ext>
            </a:extLst>
          </p:cNvPr>
          <p:cNvCxnSpPr/>
          <p:nvPr/>
        </p:nvCxnSpPr>
        <p:spPr>
          <a:xfrm>
            <a:off x="331470" y="834825"/>
            <a:ext cx="114871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3E22451-67F9-603E-83D4-46385B676985}"/>
              </a:ext>
            </a:extLst>
          </p:cNvPr>
          <p:cNvSpPr txBox="1"/>
          <p:nvPr/>
        </p:nvSpPr>
        <p:spPr>
          <a:xfrm>
            <a:off x="7147909" y="1635643"/>
            <a:ext cx="4670711" cy="331578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000" b="1" dirty="0">
                <a:solidFill>
                  <a:srgbClr val="FF0000"/>
                </a:solidFill>
                <a:latin typeface="微软雅黑" panose="020B0503020204020204" pitchFamily="34" charset="-122"/>
                <a:ea typeface="微软雅黑" panose="020B0503020204020204" pitchFamily="34" charset="-122"/>
              </a:rPr>
              <a:t>higher trend </a:t>
            </a:r>
            <a:r>
              <a:rPr lang="en-US" altLang="zh-CN" sz="2000" b="1" dirty="0">
                <a:latin typeface="微软雅黑" panose="020B0503020204020204" pitchFamily="34" charset="-122"/>
                <a:ea typeface="微软雅黑" panose="020B0503020204020204" pitchFamily="34" charset="-122"/>
              </a:rPr>
              <a:t>than many of the available estimates due to bias correction and mapping method</a:t>
            </a:r>
          </a:p>
          <a:p>
            <a:pPr>
              <a:lnSpc>
                <a:spcPct val="150000"/>
              </a:lnSpc>
            </a:pPr>
            <a:r>
              <a:rPr lang="en-US" altLang="zh-CN" sz="1400" dirty="0">
                <a:latin typeface="微软雅黑" panose="020B0503020204020204" pitchFamily="34" charset="-122"/>
                <a:ea typeface="微软雅黑" panose="020B0503020204020204" pitchFamily="34" charset="-122"/>
              </a:rPr>
              <a:t>0.04 mm yr</a:t>
            </a:r>
            <a:r>
              <a:rPr lang="en-US" altLang="zh-CN" sz="1400" baseline="30000" dirty="0">
                <a:latin typeface="微软雅黑" panose="020B0503020204020204" pitchFamily="34" charset="-122"/>
                <a:ea typeface="微软雅黑" panose="020B0503020204020204" pitchFamily="34" charset="-122"/>
              </a:rPr>
              <a:t>-1</a:t>
            </a:r>
            <a:r>
              <a:rPr lang="en-US" altLang="zh-CN" sz="1400" dirty="0">
                <a:latin typeface="微软雅黑" panose="020B0503020204020204" pitchFamily="34" charset="-122"/>
                <a:ea typeface="微软雅黑" panose="020B0503020204020204" pitchFamily="34" charset="-122"/>
              </a:rPr>
              <a:t> for 1960-2021 </a:t>
            </a:r>
          </a:p>
          <a:p>
            <a:pPr>
              <a:lnSpc>
                <a:spcPct val="150000"/>
              </a:lnSpc>
            </a:pPr>
            <a:r>
              <a:rPr lang="en-US" altLang="zh-CN" sz="1400" dirty="0">
                <a:latin typeface="微软雅黑" panose="020B0503020204020204" pitchFamily="34" charset="-122"/>
                <a:ea typeface="微软雅黑" panose="020B0503020204020204" pitchFamily="34" charset="-122"/>
              </a:rPr>
              <a:t>0.07 mm yr</a:t>
            </a:r>
            <a:r>
              <a:rPr lang="en-US" altLang="zh-CN" sz="1400" baseline="30000" dirty="0">
                <a:latin typeface="微软雅黑" panose="020B0503020204020204" pitchFamily="34" charset="-122"/>
                <a:ea typeface="微软雅黑" panose="020B0503020204020204" pitchFamily="34" charset="-122"/>
              </a:rPr>
              <a:t>-1</a:t>
            </a:r>
            <a:r>
              <a:rPr lang="en-US" altLang="zh-CN" sz="1400" dirty="0">
                <a:latin typeface="微软雅黑" panose="020B0503020204020204" pitchFamily="34" charset="-122"/>
                <a:ea typeface="微软雅黑" panose="020B0503020204020204" pitchFamily="34" charset="-122"/>
              </a:rPr>
              <a:t> for 1993-2023</a:t>
            </a:r>
          </a:p>
          <a:p>
            <a:pPr>
              <a:lnSpc>
                <a:spcPct val="150000"/>
              </a:lnSpc>
            </a:pPr>
            <a:r>
              <a:rPr lang="en-US" altLang="zh-CN" sz="1400" dirty="0">
                <a:latin typeface="微软雅黑" panose="020B0503020204020204" pitchFamily="34" charset="-122"/>
                <a:ea typeface="微软雅黑" panose="020B0503020204020204" pitchFamily="34" charset="-122"/>
              </a:rPr>
              <a:t>0.15 mm yr</a:t>
            </a:r>
            <a:r>
              <a:rPr lang="en-US" altLang="zh-CN" sz="1400" baseline="30000" dirty="0">
                <a:latin typeface="微软雅黑" panose="020B0503020204020204" pitchFamily="34" charset="-122"/>
                <a:ea typeface="微软雅黑" panose="020B0503020204020204" pitchFamily="34" charset="-122"/>
              </a:rPr>
              <a:t>-1</a:t>
            </a:r>
            <a:r>
              <a:rPr lang="en-US" altLang="zh-CN" sz="1400" dirty="0">
                <a:latin typeface="微软雅黑" panose="020B0503020204020204" pitchFamily="34" charset="-122"/>
                <a:ea typeface="微软雅黑" panose="020B0503020204020204" pitchFamily="34" charset="-122"/>
              </a:rPr>
              <a:t> for 2005-2023 </a:t>
            </a:r>
          </a:p>
          <a:p>
            <a:pPr marL="285750" indent="-285750">
              <a:lnSpc>
                <a:spcPct val="150000"/>
              </a:lnSpc>
              <a:buFont typeface="Arial" panose="020B0604020202020204" pitchFamily="34" charset="0"/>
              <a:buChar char="•"/>
            </a:pPr>
            <a:r>
              <a:rPr lang="en-US" altLang="zh-CN" sz="2000" b="1" dirty="0">
                <a:solidFill>
                  <a:srgbClr val="FF0000"/>
                </a:solidFill>
                <a:latin typeface="微软雅黑" panose="020B0503020204020204" pitchFamily="34" charset="-122"/>
                <a:ea typeface="微软雅黑" panose="020B0503020204020204" pitchFamily="34" charset="-122"/>
              </a:rPr>
              <a:t>higher acceleration </a:t>
            </a:r>
            <a:r>
              <a:rPr lang="en-US" altLang="zh-CN" sz="2000" b="1" dirty="0">
                <a:latin typeface="微软雅黑" panose="020B0503020204020204" pitchFamily="34" charset="-122"/>
                <a:ea typeface="微软雅黑" panose="020B0503020204020204" pitchFamily="34" charset="-122"/>
              </a:rPr>
              <a:t>since 2005 (better consistency with TOA-EEI)</a:t>
            </a:r>
          </a:p>
        </p:txBody>
      </p:sp>
      <p:sp>
        <p:nvSpPr>
          <p:cNvPr id="7" name="箭头: 右 15">
            <a:extLst>
              <a:ext uri="{FF2B5EF4-FFF2-40B4-BE49-F238E27FC236}">
                <a16:creationId xmlns:a16="http://schemas.microsoft.com/office/drawing/2014/main" id="{8E50E5F7-7F5A-6C1A-162F-F34A6102B86A}"/>
              </a:ext>
            </a:extLst>
          </p:cNvPr>
          <p:cNvSpPr/>
          <p:nvPr/>
        </p:nvSpPr>
        <p:spPr>
          <a:xfrm rot="12997182">
            <a:off x="6187509" y="1883130"/>
            <a:ext cx="1342952" cy="246806"/>
          </a:xfrm>
          <a:custGeom>
            <a:avLst/>
            <a:gdLst>
              <a:gd name="connsiteX0" fmla="*/ 0 w 2689769"/>
              <a:gd name="connsiteY0" fmla="*/ 98150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 name="connsiteX7" fmla="*/ 0 w 2689769"/>
              <a:gd name="connsiteY7" fmla="*/ 98150 h 392601"/>
              <a:gd name="connsiteX0" fmla="*/ 0 w 2689769"/>
              <a:gd name="connsiteY0" fmla="*/ 294451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9" h="392601">
                <a:moveTo>
                  <a:pt x="0" y="294451"/>
                </a:moveTo>
                <a:lnTo>
                  <a:pt x="2493469" y="98150"/>
                </a:lnTo>
                <a:lnTo>
                  <a:pt x="2493469" y="0"/>
                </a:lnTo>
                <a:lnTo>
                  <a:pt x="2689769" y="196301"/>
                </a:lnTo>
                <a:lnTo>
                  <a:pt x="2493469" y="392601"/>
                </a:lnTo>
                <a:lnTo>
                  <a:pt x="2493469" y="294451"/>
                </a:lnTo>
                <a:lnTo>
                  <a:pt x="0" y="294451"/>
                </a:lnTo>
                <a:close/>
              </a:path>
            </a:pathLst>
          </a:custGeom>
          <a:solidFill>
            <a:srgbClr val="DB1B1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箭头: 右 15">
            <a:extLst>
              <a:ext uri="{FF2B5EF4-FFF2-40B4-BE49-F238E27FC236}">
                <a16:creationId xmlns:a16="http://schemas.microsoft.com/office/drawing/2014/main" id="{5CBF4281-CA57-5D89-FE1B-322F24465CBB}"/>
              </a:ext>
            </a:extLst>
          </p:cNvPr>
          <p:cNvSpPr/>
          <p:nvPr/>
        </p:nvSpPr>
        <p:spPr>
          <a:xfrm rot="11856571">
            <a:off x="5966767" y="4365684"/>
            <a:ext cx="1374170" cy="231678"/>
          </a:xfrm>
          <a:custGeom>
            <a:avLst/>
            <a:gdLst>
              <a:gd name="connsiteX0" fmla="*/ 0 w 2689769"/>
              <a:gd name="connsiteY0" fmla="*/ 98150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 name="connsiteX7" fmla="*/ 0 w 2689769"/>
              <a:gd name="connsiteY7" fmla="*/ 98150 h 392601"/>
              <a:gd name="connsiteX0" fmla="*/ 0 w 2689769"/>
              <a:gd name="connsiteY0" fmla="*/ 294451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9" h="392601">
                <a:moveTo>
                  <a:pt x="0" y="294451"/>
                </a:moveTo>
                <a:lnTo>
                  <a:pt x="2493469" y="98150"/>
                </a:lnTo>
                <a:lnTo>
                  <a:pt x="2493469" y="0"/>
                </a:lnTo>
                <a:lnTo>
                  <a:pt x="2689769" y="196301"/>
                </a:lnTo>
                <a:lnTo>
                  <a:pt x="2493469" y="392601"/>
                </a:lnTo>
                <a:lnTo>
                  <a:pt x="2493469" y="294451"/>
                </a:lnTo>
                <a:lnTo>
                  <a:pt x="0" y="294451"/>
                </a:lnTo>
                <a:close/>
              </a:path>
            </a:pathLst>
          </a:custGeom>
          <a:solidFill>
            <a:srgbClr val="DB1B1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572890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9E019-9155-72CC-274F-F68611114AFD}"/>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4BEB2DF5-569E-BCE4-5D16-A6C6F249F8AE}"/>
              </a:ext>
            </a:extLst>
          </p:cNvPr>
          <p:cNvSpPr txBox="1"/>
          <p:nvPr/>
        </p:nvSpPr>
        <p:spPr>
          <a:xfrm>
            <a:off x="293868" y="165634"/>
            <a:ext cx="11758851" cy="584775"/>
          </a:xfrm>
          <a:prstGeom prst="rect">
            <a:avLst/>
          </a:prstGeom>
          <a:noFill/>
        </p:spPr>
        <p:txBody>
          <a:bodyPr wrap="square" rtlCol="0">
            <a:spAutoFit/>
          </a:bodyPr>
          <a:lstStyle/>
          <a:p>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The improved estimate of observed sea level</a:t>
            </a:r>
            <a:endPar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3" name="直接连接符 21">
            <a:extLst>
              <a:ext uri="{FF2B5EF4-FFF2-40B4-BE49-F238E27FC236}">
                <a16:creationId xmlns:a16="http://schemas.microsoft.com/office/drawing/2014/main" id="{39F07314-D4C8-9A3C-F245-55D52543EE96}"/>
              </a:ext>
            </a:extLst>
          </p:cNvPr>
          <p:cNvCxnSpPr/>
          <p:nvPr/>
        </p:nvCxnSpPr>
        <p:spPr>
          <a:xfrm>
            <a:off x="331470" y="834825"/>
            <a:ext cx="1148715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70BF1C7-EFE2-AE60-4052-D73F88FBCC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403" y="1145001"/>
            <a:ext cx="6695863" cy="4878174"/>
          </a:xfrm>
          <a:prstGeom prst="rect">
            <a:avLst/>
          </a:prstGeom>
        </p:spPr>
      </p:pic>
      <p:sp>
        <p:nvSpPr>
          <p:cNvPr id="5" name="TextBox 4">
            <a:extLst>
              <a:ext uri="{FF2B5EF4-FFF2-40B4-BE49-F238E27FC236}">
                <a16:creationId xmlns:a16="http://schemas.microsoft.com/office/drawing/2014/main" id="{D5A72133-3672-B3FD-3E6C-095B241CB083}"/>
              </a:ext>
            </a:extLst>
          </p:cNvPr>
          <p:cNvSpPr txBox="1"/>
          <p:nvPr/>
        </p:nvSpPr>
        <p:spPr>
          <a:xfrm>
            <a:off x="6823632" y="1274146"/>
            <a:ext cx="5381487" cy="5293757"/>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The constrained tide gauge reconstruction shows lower trend since 1960.</a:t>
            </a:r>
          </a:p>
          <a:p>
            <a:r>
              <a:rPr lang="en-US" altLang="zh-CN" sz="1400" dirty="0">
                <a:latin typeface="微软雅黑" panose="020B0503020204020204" pitchFamily="34" charset="-122"/>
                <a:ea typeface="微软雅黑" panose="020B0503020204020204" pitchFamily="34" charset="-122"/>
              </a:rPr>
              <a:t>     0.01 mm yr</a:t>
            </a:r>
            <a:r>
              <a:rPr lang="en-US" altLang="zh-CN" sz="1400" baseline="30000" dirty="0">
                <a:latin typeface="微软雅黑" panose="020B0503020204020204" pitchFamily="34" charset="-122"/>
                <a:ea typeface="微软雅黑" panose="020B0503020204020204" pitchFamily="34" charset="-122"/>
              </a:rPr>
              <a:t>-1</a:t>
            </a:r>
            <a:r>
              <a:rPr lang="en-US" altLang="zh-CN" sz="1400" dirty="0">
                <a:latin typeface="微软雅黑" panose="020B0503020204020204" pitchFamily="34" charset="-122"/>
                <a:ea typeface="微软雅黑" panose="020B0503020204020204" pitchFamily="34" charset="-122"/>
              </a:rPr>
              <a:t> compared with (Frederikse et al., 2020)</a:t>
            </a:r>
          </a:p>
          <a:p>
            <a:r>
              <a:rPr lang="en-US" altLang="zh-CN" sz="1400" dirty="0">
                <a:latin typeface="微软雅黑" panose="020B0503020204020204" pitchFamily="34" charset="-122"/>
                <a:ea typeface="微软雅黑" panose="020B0503020204020204" pitchFamily="34" charset="-122"/>
              </a:rPr>
              <a:t>     0.34 mm yr</a:t>
            </a:r>
            <a:r>
              <a:rPr lang="en-US" altLang="zh-CN" sz="1400" baseline="30000" dirty="0">
                <a:latin typeface="微软雅黑" panose="020B0503020204020204" pitchFamily="34" charset="-122"/>
                <a:ea typeface="微软雅黑" panose="020B0503020204020204" pitchFamily="34" charset="-122"/>
              </a:rPr>
              <a:t>-1</a:t>
            </a:r>
            <a:r>
              <a:rPr lang="en-US" altLang="zh-CN" sz="1400" dirty="0">
                <a:latin typeface="微软雅黑" panose="020B0503020204020204" pitchFamily="34" charset="-122"/>
                <a:ea typeface="微软雅黑" panose="020B0503020204020204" pitchFamily="34" charset="-122"/>
              </a:rPr>
              <a:t> compared with (Wang et al., 2020)</a:t>
            </a:r>
          </a:p>
          <a:p>
            <a:endParaRPr lang="en-US" altLang="zh-CN" sz="2000" b="1"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The updated drift solutions in altimetry reduce trend and acceleration since 1993.</a:t>
            </a:r>
          </a:p>
          <a:p>
            <a:r>
              <a:rPr lang="en-US" altLang="zh-CN" sz="1400" dirty="0">
                <a:effectLst/>
                <a:latin typeface="Arial" panose="020B0604020202020204" pitchFamily="34" charset="0"/>
                <a:ea typeface="宋体" panose="02010600030101010101" pitchFamily="2" charset="-122"/>
              </a:rPr>
              <a:t>     </a:t>
            </a:r>
            <a:r>
              <a:rPr lang="en-US" altLang="zh-CN" sz="1400" dirty="0">
                <a:effectLst/>
                <a:latin typeface="微软雅黑" panose="020B0503020204020204" pitchFamily="34" charset="-122"/>
                <a:ea typeface="微软雅黑" panose="020B0503020204020204" pitchFamily="34" charset="-122"/>
              </a:rPr>
              <a:t>0.08 mm yr</a:t>
            </a:r>
            <a:r>
              <a:rPr lang="en-US" altLang="zh-CN" sz="1400" baseline="30000" dirty="0">
                <a:effectLst/>
                <a:latin typeface="微软雅黑" panose="020B0503020204020204" pitchFamily="34" charset="-122"/>
                <a:ea typeface="微软雅黑" panose="020B0503020204020204" pitchFamily="34" charset="-122"/>
              </a:rPr>
              <a:t>-1</a:t>
            </a:r>
            <a:r>
              <a:rPr lang="en-US" altLang="zh-CN" sz="1400" dirty="0">
                <a:effectLst/>
                <a:latin typeface="微软雅黑" panose="020B0503020204020204" pitchFamily="34" charset="-122"/>
                <a:ea typeface="微软雅黑" panose="020B0503020204020204" pitchFamily="34" charset="-122"/>
              </a:rPr>
              <a:t> trend</a:t>
            </a:r>
          </a:p>
          <a:p>
            <a:r>
              <a:rPr lang="en-US" altLang="zh-CN" sz="1400" dirty="0">
                <a:effectLst/>
                <a:latin typeface="微软雅黑" panose="020B0503020204020204" pitchFamily="34" charset="-122"/>
                <a:ea typeface="微软雅黑" panose="020B0503020204020204" pitchFamily="34" charset="-122"/>
              </a:rPr>
              <a:t>     0.015 mm yr</a:t>
            </a:r>
            <a:r>
              <a:rPr lang="en-US" altLang="zh-CN" sz="1400" baseline="30000" dirty="0">
                <a:effectLst/>
                <a:latin typeface="微软雅黑" panose="020B0503020204020204" pitchFamily="34" charset="-122"/>
                <a:ea typeface="微软雅黑" panose="020B0503020204020204" pitchFamily="34" charset="-122"/>
              </a:rPr>
              <a:t>-2 </a:t>
            </a:r>
            <a:r>
              <a:rPr lang="en-US" altLang="zh-CN" sz="1400" dirty="0">
                <a:latin typeface="微软雅黑" panose="020B0503020204020204" pitchFamily="34" charset="-122"/>
                <a:ea typeface="微软雅黑" panose="020B0503020204020204" pitchFamily="34" charset="-122"/>
              </a:rPr>
              <a:t>acceleration</a:t>
            </a:r>
          </a:p>
          <a:p>
            <a:endParaRPr lang="en-US" altLang="zh-CN" sz="2000" dirty="0">
              <a:latin typeface="Arial" panose="020B0604020202020204" pitchFamily="34" charset="0"/>
              <a:ea typeface="宋体" panose="02010600030101010101" pitchFamily="2" charset="-122"/>
            </a:endParaRPr>
          </a:p>
          <a:p>
            <a:pPr marL="285750" indent="-28575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The updated estimate yields consistent acceleration for all analysed periods.</a:t>
            </a:r>
          </a:p>
          <a:p>
            <a:r>
              <a:rPr lang="en-US" altLang="zh-CN" sz="1400" dirty="0">
                <a:effectLst/>
                <a:latin typeface="微软雅黑" panose="020B0503020204020204" pitchFamily="34" charset="-122"/>
                <a:ea typeface="微软雅黑" panose="020B0503020204020204" pitchFamily="34" charset="-122"/>
              </a:rPr>
              <a:t>     0.072 ± 0.005 mm yr</a:t>
            </a:r>
            <a:r>
              <a:rPr lang="en-US" altLang="zh-CN" sz="1400" baseline="30000" dirty="0">
                <a:effectLst/>
                <a:latin typeface="微软雅黑" panose="020B0503020204020204" pitchFamily="34" charset="-122"/>
                <a:ea typeface="微软雅黑" panose="020B0503020204020204" pitchFamily="34" charset="-122"/>
              </a:rPr>
              <a:t>-2</a:t>
            </a:r>
            <a:r>
              <a:rPr lang="en-US" altLang="zh-CN" sz="1400" dirty="0">
                <a:effectLst/>
                <a:latin typeface="微软雅黑" panose="020B0503020204020204" pitchFamily="34" charset="-122"/>
                <a:ea typeface="微软雅黑" panose="020B0503020204020204" pitchFamily="34" charset="-122"/>
              </a:rPr>
              <a:t> for 1960-2021</a:t>
            </a:r>
          </a:p>
          <a:p>
            <a:r>
              <a:rPr lang="en-US" altLang="zh-CN" sz="1400" dirty="0">
                <a:effectLst/>
                <a:latin typeface="微软雅黑" panose="020B0503020204020204" pitchFamily="34" charset="-122"/>
                <a:ea typeface="微软雅黑" panose="020B0503020204020204" pitchFamily="34" charset="-122"/>
              </a:rPr>
              <a:t>     0.083 ± 0.049 mm yr</a:t>
            </a:r>
            <a:r>
              <a:rPr lang="en-US" altLang="zh-CN" sz="1400" baseline="30000" dirty="0">
                <a:effectLst/>
                <a:latin typeface="微软雅黑" panose="020B0503020204020204" pitchFamily="34" charset="-122"/>
                <a:ea typeface="微软雅黑" panose="020B0503020204020204" pitchFamily="34" charset="-122"/>
              </a:rPr>
              <a:t>-2</a:t>
            </a:r>
            <a:r>
              <a:rPr lang="en-US" altLang="zh-CN" sz="1400" dirty="0">
                <a:effectLst/>
                <a:latin typeface="微软雅黑" panose="020B0503020204020204" pitchFamily="34" charset="-122"/>
                <a:ea typeface="微软雅黑" panose="020B0503020204020204" pitchFamily="34" charset="-122"/>
              </a:rPr>
              <a:t> for 1993-2023</a:t>
            </a:r>
          </a:p>
          <a:p>
            <a:r>
              <a:rPr lang="en-US" altLang="zh-CN" sz="1400" dirty="0">
                <a:effectLst/>
                <a:latin typeface="微软雅黑" panose="020B0503020204020204" pitchFamily="34" charset="-122"/>
                <a:ea typeface="微软雅黑" panose="020B0503020204020204" pitchFamily="34" charset="-122"/>
              </a:rPr>
              <a:t>     0.084 + 0.066 mm yr</a:t>
            </a:r>
            <a:r>
              <a:rPr lang="en-US" altLang="zh-CN" sz="1400" baseline="30000" dirty="0">
                <a:effectLst/>
                <a:latin typeface="微软雅黑" panose="020B0503020204020204" pitchFamily="34" charset="-122"/>
                <a:ea typeface="微软雅黑" panose="020B0503020204020204" pitchFamily="34" charset="-122"/>
              </a:rPr>
              <a:t>-2</a:t>
            </a:r>
            <a:r>
              <a:rPr lang="en-US" altLang="zh-CN" sz="1400" dirty="0">
                <a:effectLst/>
                <a:latin typeface="微软雅黑" panose="020B0503020204020204" pitchFamily="34" charset="-122"/>
                <a:ea typeface="微软雅黑" panose="020B0503020204020204" pitchFamily="34" charset="-122"/>
              </a:rPr>
              <a:t> for  2005-2023</a:t>
            </a:r>
            <a:endParaRPr lang="zh-CN" altLang="zh-CN" sz="1400" dirty="0">
              <a:effectLst/>
              <a:latin typeface="微软雅黑" panose="020B0503020204020204" pitchFamily="34" charset="-122"/>
              <a:ea typeface="微软雅黑" panose="020B0503020204020204" pitchFamily="34" charset="-122"/>
            </a:endParaRPr>
          </a:p>
          <a:p>
            <a:endParaRPr lang="en-US" altLang="zh-CN"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32487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1">
            <a:extLst>
              <a:ext uri="{FF2B5EF4-FFF2-40B4-BE49-F238E27FC236}">
                <a16:creationId xmlns:a16="http://schemas.microsoft.com/office/drawing/2014/main" id="{F1B4C28F-7DB1-F8ED-E343-E8F56E5158CA}"/>
              </a:ext>
            </a:extLst>
          </p:cNvPr>
          <p:cNvCxnSpPr/>
          <p:nvPr/>
        </p:nvCxnSpPr>
        <p:spPr>
          <a:xfrm>
            <a:off x="331470" y="834825"/>
            <a:ext cx="11487150"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AEA4FE9D-AA06-BAE6-280E-C8F9B90F6679}"/>
              </a:ext>
            </a:extLst>
          </p:cNvPr>
          <p:cNvGraphicFramePr>
            <a:graphicFrameLocks noGrp="1"/>
          </p:cNvGraphicFramePr>
          <p:nvPr>
            <p:extLst>
              <p:ext uri="{D42A27DB-BD31-4B8C-83A1-F6EECF244321}">
                <p14:modId xmlns:p14="http://schemas.microsoft.com/office/powerpoint/2010/main" val="3855080380"/>
              </p:ext>
            </p:extLst>
          </p:nvPr>
        </p:nvGraphicFramePr>
        <p:xfrm>
          <a:off x="482063" y="1085195"/>
          <a:ext cx="10651618" cy="5188342"/>
        </p:xfrm>
        <a:graphic>
          <a:graphicData uri="http://schemas.openxmlformats.org/drawingml/2006/table">
            <a:tbl>
              <a:tblPr firstRow="1" firstCol="1" bandRow="1"/>
              <a:tblGrid>
                <a:gridCol w="3166112">
                  <a:extLst>
                    <a:ext uri="{9D8B030D-6E8A-4147-A177-3AD203B41FA5}">
                      <a16:colId xmlns:a16="http://schemas.microsoft.com/office/drawing/2014/main" val="3432977951"/>
                    </a:ext>
                  </a:extLst>
                </a:gridCol>
                <a:gridCol w="3802198">
                  <a:extLst>
                    <a:ext uri="{9D8B030D-6E8A-4147-A177-3AD203B41FA5}">
                      <a16:colId xmlns:a16="http://schemas.microsoft.com/office/drawing/2014/main" val="1232818083"/>
                    </a:ext>
                  </a:extLst>
                </a:gridCol>
                <a:gridCol w="3683308">
                  <a:extLst>
                    <a:ext uri="{9D8B030D-6E8A-4147-A177-3AD203B41FA5}">
                      <a16:colId xmlns:a16="http://schemas.microsoft.com/office/drawing/2014/main" val="36168920"/>
                    </a:ext>
                  </a:extLst>
                </a:gridCol>
              </a:tblGrid>
              <a:tr h="495068">
                <a:tc>
                  <a:txBody>
                    <a:bodyPr/>
                    <a:lstStyle/>
                    <a:p>
                      <a:pPr algn="ctr">
                        <a:spcAft>
                          <a:spcPts val="1000"/>
                        </a:spcAft>
                      </a:pPr>
                      <a:r>
                        <a:rPr lang="en-US" sz="1600" dirty="0">
                          <a:solidFill>
                            <a:srgbClr val="000000"/>
                          </a:solidFill>
                          <a:effectLst/>
                          <a:latin typeface="Arial" panose="020B0604020202020204" pitchFamily="34" charset="0"/>
                          <a:ea typeface="宋体" panose="02010600030101010101" pitchFamily="2" charset="-122"/>
                          <a:cs typeface="Arial" panose="020B0604020202020204" pitchFamily="34" charset="0"/>
                        </a:rPr>
                        <a:t> </a:t>
                      </a:r>
                      <a:endParaRPr lang="zh-CN" sz="1600" dirty="0">
                        <a:effectLst/>
                        <a:latin typeface="Arial" panose="020B0604020202020204" pitchFamily="34" charset="0"/>
                        <a:ea typeface="Arial" panose="020B0604020202020204" pitchFamily="34" charset="0"/>
                        <a:cs typeface="Arial" panose="020B0604020202020204" pitchFamily="34" charset="0"/>
                      </a:endParaRPr>
                    </a:p>
                  </a:txBody>
                  <a:tcPr marL="63080" marR="630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1000"/>
                        </a:spcAft>
                      </a:pPr>
                      <a:r>
                        <a:rPr lang="en-US" sz="1600" b="1"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Data source </a:t>
                      </a:r>
                      <a:endParaRPr lang="zh-CN" sz="1600" b="1" dirty="0">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1000"/>
                        </a:spcAft>
                      </a:pPr>
                      <a:r>
                        <a:rPr lang="en-US" sz="1600" b="1"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type</a:t>
                      </a:r>
                      <a:endParaRPr lang="zh-CN" sz="1600" b="1" dirty="0">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9415720"/>
                  </a:ext>
                </a:extLst>
              </a:tr>
              <a:tr h="651863">
                <a:tc>
                  <a:txBody>
                    <a:bodyPr/>
                    <a:lstStyle/>
                    <a:p>
                      <a:pPr algn="ctr">
                        <a:spcAft>
                          <a:spcPts val="1000"/>
                        </a:spcAft>
                      </a:pPr>
                      <a:r>
                        <a:rPr lang="en-US"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Glacier</a:t>
                      </a:r>
                      <a:endParaRPr lang="zh-CN"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1000"/>
                        </a:spcAft>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1960-2000 (Frederikse et al., 2020)</a:t>
                      </a:r>
                    </a:p>
                    <a:p>
                      <a:pPr algn="ctr">
                        <a:spcAft>
                          <a:spcPts val="1000"/>
                        </a:spcAft>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2000-2023 </a:t>
                      </a:r>
                      <a:r>
                        <a:rPr lang="en-US" altLang="zh-CN" sz="140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GlaMBIE</a:t>
                      </a:r>
                      <a:endPar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Reconciled ensemble observation</a:t>
                      </a:r>
                    </a:p>
                    <a:p>
                      <a:pPr marL="0" marR="0" lvl="0" indent="0" algn="ctr" defTabSz="914400" rtl="0" eaLnBrk="1" fontAlgn="auto" latinLnBrk="0" hangingPunct="1">
                        <a:lnSpc>
                          <a:spcPct val="100000"/>
                        </a:lnSpc>
                        <a:spcBef>
                          <a:spcPts val="0"/>
                        </a:spcBef>
                        <a:spcAft>
                          <a:spcPts val="1000"/>
                        </a:spcAft>
                        <a:buClrTx/>
                        <a:buSzTx/>
                        <a:buFontTx/>
                        <a:buNone/>
                        <a:tabLst/>
                        <a:defRPr/>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Reconciled ensemble observation</a:t>
                      </a:r>
                      <a:endParaRPr lang="en-US" altLang="zh-CN" sz="1400" kern="12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9735899"/>
                  </a:ext>
                </a:extLst>
              </a:tr>
              <a:tr h="1052549">
                <a:tc>
                  <a:txBody>
                    <a:bodyPr/>
                    <a:lstStyle/>
                    <a:p>
                      <a:pPr algn="ctr">
                        <a:spcAft>
                          <a:spcPts val="1000"/>
                        </a:spcAft>
                      </a:pPr>
                      <a:r>
                        <a:rPr lang="en-US"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Greenland ice sheet</a:t>
                      </a:r>
                      <a:endParaRPr lang="zh-CN"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1000"/>
                        </a:spcAft>
                      </a:pPr>
                      <a:r>
                        <a:rPr lang="en-US" altLang="zh-CN" sz="14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1960-1993 (Mankoff et al., 2021)</a:t>
                      </a:r>
                    </a:p>
                    <a:p>
                      <a:pPr marL="0" marR="0" lvl="0" indent="0" algn="ctr" defTabSz="914400" rtl="0" eaLnBrk="1" fontAlgn="auto" latinLnBrk="0" hangingPunct="1">
                        <a:lnSpc>
                          <a:spcPct val="100000"/>
                        </a:lnSpc>
                        <a:spcBef>
                          <a:spcPts val="0"/>
                        </a:spcBef>
                        <a:spcAft>
                          <a:spcPts val="1000"/>
                        </a:spcAft>
                        <a:buClrTx/>
                        <a:buSzTx/>
                        <a:buFontTx/>
                        <a:buNone/>
                        <a:tabLst/>
                        <a:defRPr/>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1993-2020 IMBIE</a:t>
                      </a:r>
                      <a:endParaRPr lang="en-US" altLang="zh-CN" sz="14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lang="en-US" altLang="zh-CN" sz="14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2020-2023 GRACE/GRACE-FO</a:t>
                      </a:r>
                      <a:endPar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altLang="zh-CN" sz="14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Model </a:t>
                      </a:r>
                      <a:endParaRPr lang="en-US" altLang="zh-CN" sz="1400" b="0" kern="12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1000"/>
                        </a:spcAft>
                        <a:buClrTx/>
                        <a:buSzTx/>
                        <a:buFontTx/>
                        <a:buNone/>
                        <a:tabLst/>
                        <a:defRPr/>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Reconciled ensemble observation</a:t>
                      </a:r>
                    </a:p>
                    <a:p>
                      <a:pPr marL="0" marR="0" lvl="0" indent="0" algn="ctr" defTabSz="914400" rtl="0" eaLnBrk="1" fontAlgn="auto" latinLnBrk="0" hangingPunct="1">
                        <a:lnSpc>
                          <a:spcPct val="100000"/>
                        </a:lnSpc>
                        <a:spcBef>
                          <a:spcPts val="0"/>
                        </a:spcBef>
                        <a:spcAft>
                          <a:spcPts val="1000"/>
                        </a:spcAft>
                        <a:buClrTx/>
                        <a:buSzTx/>
                        <a:buFontTx/>
                        <a:buNone/>
                        <a:tabLst/>
                        <a:defRPr/>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Satellite observation  </a:t>
                      </a:r>
                      <a:endParaRPr lang="zh-CN" altLang="zh-CN" sz="1400" dirty="0">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5664838"/>
                  </a:ext>
                </a:extLst>
              </a:tr>
              <a:tr h="1052549">
                <a:tc>
                  <a:txBody>
                    <a:bodyPr/>
                    <a:lstStyle/>
                    <a:p>
                      <a:pPr algn="ctr">
                        <a:spcAft>
                          <a:spcPts val="1000"/>
                        </a:spcAft>
                      </a:pPr>
                      <a:r>
                        <a:rPr lang="en-US"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Antarctica </a:t>
                      </a:r>
                      <a:r>
                        <a:rPr lang="en-US" altLang="zh-CN"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ice sheet</a:t>
                      </a:r>
                      <a:endParaRPr lang="zh-CN"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1000"/>
                        </a:spcAft>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1960-1993 </a:t>
                      </a:r>
                      <a:r>
                        <a:rPr lang="en-US"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(Medley &amp; Thomas, 2019)</a:t>
                      </a:r>
                    </a:p>
                    <a:p>
                      <a:pPr algn="ctr">
                        <a:spcAft>
                          <a:spcPts val="1000"/>
                        </a:spcAft>
                      </a:pPr>
                      <a:r>
                        <a:rPr lang="en-US"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1993-2020 </a:t>
                      </a: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IMBIE</a:t>
                      </a:r>
                    </a:p>
                    <a:p>
                      <a:pPr marL="0" marR="0" lvl="0" indent="0" algn="ctr" defTabSz="914400" rtl="0" eaLnBrk="1" fontAlgn="auto" latinLnBrk="0" hangingPunct="1">
                        <a:lnSpc>
                          <a:spcPct val="100000"/>
                        </a:lnSpc>
                        <a:spcBef>
                          <a:spcPts val="0"/>
                        </a:spcBef>
                        <a:spcAft>
                          <a:spcPts val="1000"/>
                        </a:spcAft>
                        <a:buClrTx/>
                        <a:buSzTx/>
                        <a:buFontTx/>
                        <a:buNone/>
                        <a:tabLst/>
                        <a:defRPr/>
                      </a:pPr>
                      <a:r>
                        <a:rPr lang="en-US" altLang="zh-CN" sz="14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2020-2023 GRACE/GRACE-FO</a:t>
                      </a:r>
                      <a:endPar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Reconstruction based on ice core record</a:t>
                      </a:r>
                    </a:p>
                    <a:p>
                      <a:pPr marL="0" marR="0" lvl="0" indent="0" algn="ctr" defTabSz="914400" rtl="0" eaLnBrk="1" fontAlgn="auto" latinLnBrk="0" hangingPunct="1">
                        <a:lnSpc>
                          <a:spcPct val="100000"/>
                        </a:lnSpc>
                        <a:spcBef>
                          <a:spcPts val="0"/>
                        </a:spcBef>
                        <a:spcAft>
                          <a:spcPts val="1000"/>
                        </a:spcAft>
                        <a:buClrTx/>
                        <a:buSzTx/>
                        <a:buFontTx/>
                        <a:buNone/>
                        <a:tabLst/>
                        <a:defRPr/>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Reconciled ensemble observation</a:t>
                      </a:r>
                    </a:p>
                    <a:p>
                      <a:pPr marL="0" marR="0" lvl="0" indent="0" algn="ctr" defTabSz="914400" rtl="0" eaLnBrk="1" fontAlgn="auto" latinLnBrk="0" hangingPunct="1">
                        <a:lnSpc>
                          <a:spcPct val="100000"/>
                        </a:lnSpc>
                        <a:spcBef>
                          <a:spcPts val="0"/>
                        </a:spcBef>
                        <a:spcAft>
                          <a:spcPts val="1000"/>
                        </a:spcAft>
                        <a:buClrTx/>
                        <a:buSzTx/>
                        <a:buFontTx/>
                        <a:buNone/>
                        <a:tabLst/>
                        <a:defRPr/>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Satellite observation  </a:t>
                      </a: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78261"/>
                  </a:ext>
                </a:extLst>
              </a:tr>
              <a:tr h="651863">
                <a:tc>
                  <a:txBody>
                    <a:bodyPr/>
                    <a:lstStyle/>
                    <a:p>
                      <a:pPr algn="ctr">
                        <a:spcAft>
                          <a:spcPts val="1000"/>
                        </a:spcAft>
                      </a:pPr>
                      <a:r>
                        <a:rPr lang="en-US"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Land water storage</a:t>
                      </a:r>
                      <a:endParaRPr lang="zh-CN"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1000"/>
                        </a:spcAft>
                      </a:pPr>
                      <a:r>
                        <a:rPr lang="en-US" altLang="zh-CN" sz="1400" kern="12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WaterGAPv2.2e</a:t>
                      </a:r>
                    </a:p>
                    <a:p>
                      <a:pPr algn="ctr">
                        <a:spcAft>
                          <a:spcPts val="1000"/>
                        </a:spcAft>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(Frederikse et al., 2020)</a:t>
                      </a: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Hydrological model</a:t>
                      </a:r>
                    </a:p>
                    <a:p>
                      <a:pPr marL="0" marR="0" lvl="0" indent="0" algn="ctr" defTabSz="914400" rtl="0" eaLnBrk="1" fontAlgn="auto" latinLnBrk="0" hangingPunct="1">
                        <a:lnSpc>
                          <a:spcPct val="100000"/>
                        </a:lnSpc>
                        <a:spcBef>
                          <a:spcPts val="0"/>
                        </a:spcBef>
                        <a:spcAft>
                          <a:spcPts val="1000"/>
                        </a:spcAft>
                        <a:buClrTx/>
                        <a:buSzTx/>
                        <a:buFontTx/>
                        <a:buNone/>
                        <a:tabLst/>
                        <a:defRPr/>
                      </a:pPr>
                      <a:r>
                        <a:rPr lang="en-US" altLang="zh-CN" sz="1400" dirty="0">
                          <a:effectLst/>
                          <a:latin typeface="Arial" panose="020B0604020202020204" pitchFamily="34" charset="0"/>
                          <a:ea typeface="微软雅黑" panose="020B0503020204020204" pitchFamily="34" charset="-122"/>
                          <a:cs typeface="Arial" panose="020B0604020202020204" pitchFamily="34" charset="0"/>
                        </a:rPr>
                        <a:t>Statical reconstruction</a:t>
                      </a:r>
                      <a:endParaRPr lang="zh-CN" sz="1400" dirty="0">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4541951"/>
                  </a:ext>
                </a:extLst>
              </a:tr>
              <a:tr h="651863">
                <a:tc>
                  <a:txBody>
                    <a:bodyPr/>
                    <a:lstStyle/>
                    <a:p>
                      <a:pPr algn="ctr">
                        <a:spcAft>
                          <a:spcPts val="1000"/>
                        </a:spcAft>
                      </a:pPr>
                      <a:r>
                        <a:rPr lang="en-US"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Atmospheric </a:t>
                      </a:r>
                      <a:r>
                        <a:rPr lang="en-US" altLang="zh-CN"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water vapor</a:t>
                      </a:r>
                      <a:endParaRPr lang="zh-CN"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1000"/>
                        </a:spcAft>
                      </a:pPr>
                      <a:r>
                        <a:rPr lang="en-US"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ERA5</a:t>
                      </a: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1000"/>
                        </a:spcAft>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Reanalysis</a:t>
                      </a:r>
                      <a:endParaRPr lang="zh-CN" sz="1400" dirty="0">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5696614"/>
                  </a:ext>
                </a:extLst>
              </a:tr>
              <a:tr h="632587">
                <a:tc>
                  <a:txBody>
                    <a:bodyPr/>
                    <a:lstStyle/>
                    <a:p>
                      <a:pPr algn="ctr">
                        <a:spcAft>
                          <a:spcPts val="1000"/>
                        </a:spcAft>
                      </a:pPr>
                      <a:r>
                        <a:rPr lang="en-US"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rPr>
                        <a:t>Ocean mass</a:t>
                      </a:r>
                      <a:endParaRPr lang="zh-CN" sz="1800" b="0" dirty="0">
                        <a:solidFill>
                          <a:schemeClr val="tx1">
                            <a:lumMod val="75000"/>
                            <a:lumOff val="25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1000"/>
                        </a:spcAft>
                      </a:pPr>
                      <a:r>
                        <a:rPr lang="en-US"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GRACE/GRACE-FO</a:t>
                      </a:r>
                      <a:endParaRPr lang="zh-CN" sz="1400" dirty="0">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1000"/>
                        </a:spcAft>
                      </a:pPr>
                      <a:r>
                        <a:rPr lang="en-US" altLang="zh-CN"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Satellite observation </a:t>
                      </a:r>
                      <a:r>
                        <a:rPr lang="en-US" sz="14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endParaRPr lang="zh-CN" sz="1400" dirty="0">
                        <a:effectLst/>
                        <a:latin typeface="Arial" panose="020B0604020202020204" pitchFamily="34" charset="0"/>
                        <a:ea typeface="微软雅黑" panose="020B0503020204020204" pitchFamily="34" charset="-122"/>
                        <a:cs typeface="Arial" panose="020B0604020202020204" pitchFamily="34" charset="0"/>
                      </a:endParaRPr>
                    </a:p>
                  </a:txBody>
                  <a:tcPr marL="63080" marR="630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7993470"/>
                  </a:ext>
                </a:extLst>
              </a:tr>
            </a:tbl>
          </a:graphicData>
        </a:graphic>
      </p:graphicFrame>
      <p:sp>
        <p:nvSpPr>
          <p:cNvPr id="4" name="文本框 3">
            <a:extLst>
              <a:ext uri="{FF2B5EF4-FFF2-40B4-BE49-F238E27FC236}">
                <a16:creationId xmlns:a16="http://schemas.microsoft.com/office/drawing/2014/main" id="{1AB5DC74-FDE9-CA6E-2818-794E139C667A}"/>
              </a:ext>
            </a:extLst>
          </p:cNvPr>
          <p:cNvSpPr txBox="1"/>
          <p:nvPr/>
        </p:nvSpPr>
        <p:spPr>
          <a:xfrm>
            <a:off x="293868" y="205390"/>
            <a:ext cx="14675199" cy="584775"/>
          </a:xfrm>
          <a:prstGeom prst="rect">
            <a:avLst/>
          </a:prstGeom>
          <a:noFill/>
        </p:spPr>
        <p:txBody>
          <a:bodyPr wrap="square" rtlCol="0">
            <a:spAutoFit/>
          </a:bodyPr>
          <a:lstStyle/>
          <a:p>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Other</a:t>
            </a:r>
            <a:r>
              <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contributors:</a:t>
            </a:r>
            <a:r>
              <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2400" b="1" dirty="0">
                <a:solidFill>
                  <a:schemeClr val="accent1"/>
                </a:solidFill>
                <a:latin typeface="微软雅黑" panose="020B0503020204020204" pitchFamily="34" charset="-122"/>
                <a:ea typeface="微软雅黑" panose="020B0503020204020204" pitchFamily="34" charset="-122"/>
                <a:cs typeface="+mn-ea"/>
                <a:sym typeface="+mn-lt"/>
              </a:rPr>
              <a:t>most</a:t>
            </a:r>
            <a:r>
              <a:rPr lang="zh-CN" altLang="en-US" sz="24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2400" b="1" dirty="0">
                <a:solidFill>
                  <a:schemeClr val="accent1"/>
                </a:solidFill>
                <a:latin typeface="微软雅黑" panose="020B0503020204020204" pitchFamily="34" charset="-122"/>
                <a:ea typeface="微软雅黑" panose="020B0503020204020204" pitchFamily="34" charset="-122"/>
                <a:cs typeface="+mn-ea"/>
                <a:sym typeface="+mn-lt"/>
              </a:rPr>
              <a:t>up-to-date</a:t>
            </a:r>
            <a:r>
              <a:rPr lang="zh-CN" altLang="en-US" sz="24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2400" b="1" dirty="0">
                <a:solidFill>
                  <a:schemeClr val="accent1"/>
                </a:solidFill>
                <a:latin typeface="微软雅黑" panose="020B0503020204020204" pitchFamily="34" charset="-122"/>
                <a:ea typeface="微软雅黑" panose="020B0503020204020204" pitchFamily="34" charset="-122"/>
                <a:cs typeface="+mn-ea"/>
                <a:sym typeface="+mn-lt"/>
              </a:rPr>
              <a:t>and</a:t>
            </a:r>
            <a:r>
              <a:rPr lang="zh-CN" altLang="en-US" sz="24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2400" b="1" dirty="0">
                <a:solidFill>
                  <a:schemeClr val="accent1"/>
                </a:solidFill>
                <a:latin typeface="微软雅黑" panose="020B0503020204020204" pitchFamily="34" charset="-122"/>
                <a:ea typeface="微软雅黑" panose="020B0503020204020204" pitchFamily="34" charset="-122"/>
                <a:cs typeface="+mn-ea"/>
                <a:sym typeface="+mn-lt"/>
              </a:rPr>
              <a:t>comprehensive</a:t>
            </a:r>
            <a:r>
              <a:rPr lang="zh-CN" altLang="en-US" sz="24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2400" b="1" dirty="0">
                <a:solidFill>
                  <a:schemeClr val="accent1"/>
                </a:solidFill>
                <a:latin typeface="微软雅黑" panose="020B0503020204020204" pitchFamily="34" charset="-122"/>
                <a:ea typeface="微软雅黑" panose="020B0503020204020204" pitchFamily="34" charset="-122"/>
                <a:cs typeface="+mn-ea"/>
                <a:sym typeface="+mn-lt"/>
              </a:rPr>
              <a:t>estimates</a:t>
            </a:r>
            <a:endParaRPr lang="zh-CN" altLang="en-US" sz="2400" b="1" dirty="0">
              <a:solidFill>
                <a:schemeClr val="accent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62936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32917C-93E2-3716-8E5D-F50B7A9DB3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928" y="919242"/>
            <a:ext cx="5641555" cy="5641555"/>
          </a:xfrm>
          <a:prstGeom prst="rect">
            <a:avLst/>
          </a:prstGeom>
        </p:spPr>
      </p:pic>
      <p:sp>
        <p:nvSpPr>
          <p:cNvPr id="2" name="文本框 1">
            <a:extLst>
              <a:ext uri="{FF2B5EF4-FFF2-40B4-BE49-F238E27FC236}">
                <a16:creationId xmlns:a16="http://schemas.microsoft.com/office/drawing/2014/main" id="{BD58EB6C-B27B-5D16-878D-A1EDA13831AF}"/>
              </a:ext>
            </a:extLst>
          </p:cNvPr>
          <p:cNvSpPr txBox="1"/>
          <p:nvPr/>
        </p:nvSpPr>
        <p:spPr>
          <a:xfrm>
            <a:off x="293868" y="165634"/>
            <a:ext cx="11758851" cy="584775"/>
          </a:xfrm>
          <a:prstGeom prst="rect">
            <a:avLst/>
          </a:prstGeom>
          <a:noFill/>
        </p:spPr>
        <p:txBody>
          <a:bodyPr wrap="square" rtlCol="0">
            <a:spAutoFit/>
          </a:bodyPr>
          <a:lstStyle/>
          <a:p>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Sea</a:t>
            </a:r>
            <a:r>
              <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Level</a:t>
            </a:r>
            <a:r>
              <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rPr>
              <a:t> </a:t>
            </a:r>
            <a:r>
              <a:rPr lang="en-US" altLang="zh-CN" sz="3200" b="1" dirty="0">
                <a:solidFill>
                  <a:schemeClr val="accent1"/>
                </a:solidFill>
                <a:latin typeface="微软雅黑" panose="020B0503020204020204" pitchFamily="34" charset="-122"/>
                <a:ea typeface="微软雅黑" panose="020B0503020204020204" pitchFamily="34" charset="-122"/>
                <a:cs typeface="+mn-ea"/>
                <a:sym typeface="+mn-lt"/>
              </a:rPr>
              <a:t>Budget: trend</a:t>
            </a:r>
            <a:endParaRPr lang="zh-CN" altLang="en-US" sz="3200" b="1"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3" name="直接连接符 21">
            <a:extLst>
              <a:ext uri="{FF2B5EF4-FFF2-40B4-BE49-F238E27FC236}">
                <a16:creationId xmlns:a16="http://schemas.microsoft.com/office/drawing/2014/main" id="{F1B4C28F-7DB1-F8ED-E343-E8F56E5158CA}"/>
              </a:ext>
            </a:extLst>
          </p:cNvPr>
          <p:cNvCxnSpPr/>
          <p:nvPr/>
        </p:nvCxnSpPr>
        <p:spPr>
          <a:xfrm>
            <a:off x="331470" y="834825"/>
            <a:ext cx="114871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A92AFDA2-FFA1-009B-5A7E-7CE00E96E4DA}"/>
              </a:ext>
            </a:extLst>
          </p:cNvPr>
          <p:cNvSpPr/>
          <p:nvPr/>
        </p:nvSpPr>
        <p:spPr>
          <a:xfrm>
            <a:off x="4051300" y="1194120"/>
            <a:ext cx="698500" cy="161788"/>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43EE755A-E278-1EEE-0C04-0826361207BB}"/>
              </a:ext>
            </a:extLst>
          </p:cNvPr>
          <p:cNvSpPr/>
          <p:nvPr/>
        </p:nvSpPr>
        <p:spPr>
          <a:xfrm>
            <a:off x="3901565" y="1109703"/>
            <a:ext cx="698500" cy="292252"/>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61795D7A-52D8-F16D-8AEF-10C22F2C161A}"/>
              </a:ext>
            </a:extLst>
          </p:cNvPr>
          <p:cNvSpPr/>
          <p:nvPr/>
        </p:nvSpPr>
        <p:spPr>
          <a:xfrm>
            <a:off x="4125383" y="1289619"/>
            <a:ext cx="359834" cy="85377"/>
          </a:xfrm>
          <a:prstGeom prst="rect">
            <a:avLst/>
          </a:prstGeom>
        </p:spPr>
        <p:txBody>
          <a:bodyPr wrap="square" rtlCol="0" anchor="ctr">
            <a:spAutoFit/>
          </a:bodyPr>
          <a:lstStyle/>
          <a:p>
            <a:pPr algn="l"/>
            <a:endParaRPr lang="zh-CN" altLang="en-US" sz="2800" dirty="0">
              <a:latin typeface="微软雅黑" panose="020B0503020204020204" pitchFamily="34" charset="-122"/>
              <a:ea typeface="微软雅黑" panose="020B0503020204020204" pitchFamily="34" charset="-122"/>
            </a:endParaRPr>
          </a:p>
        </p:txBody>
      </p:sp>
      <p:sp>
        <p:nvSpPr>
          <p:cNvPr id="49" name="箭头: 右 15">
            <a:extLst>
              <a:ext uri="{FF2B5EF4-FFF2-40B4-BE49-F238E27FC236}">
                <a16:creationId xmlns:a16="http://schemas.microsoft.com/office/drawing/2014/main" id="{8C76192C-458F-24FB-ED68-CE13F296ACC1}"/>
              </a:ext>
            </a:extLst>
          </p:cNvPr>
          <p:cNvSpPr/>
          <p:nvPr/>
        </p:nvSpPr>
        <p:spPr>
          <a:xfrm rot="581960">
            <a:off x="5693737" y="1673435"/>
            <a:ext cx="1786315" cy="255366"/>
          </a:xfrm>
          <a:custGeom>
            <a:avLst/>
            <a:gdLst>
              <a:gd name="connsiteX0" fmla="*/ 0 w 2689769"/>
              <a:gd name="connsiteY0" fmla="*/ 98150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 name="connsiteX7" fmla="*/ 0 w 2689769"/>
              <a:gd name="connsiteY7" fmla="*/ 98150 h 392601"/>
              <a:gd name="connsiteX0" fmla="*/ 0 w 2689769"/>
              <a:gd name="connsiteY0" fmla="*/ 294451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9" h="392601">
                <a:moveTo>
                  <a:pt x="0" y="294451"/>
                </a:moveTo>
                <a:lnTo>
                  <a:pt x="2493469" y="98150"/>
                </a:lnTo>
                <a:lnTo>
                  <a:pt x="2493469" y="0"/>
                </a:lnTo>
                <a:lnTo>
                  <a:pt x="2689769" y="196301"/>
                </a:lnTo>
                <a:lnTo>
                  <a:pt x="2493469" y="392601"/>
                </a:lnTo>
                <a:lnTo>
                  <a:pt x="2493469" y="294451"/>
                </a:lnTo>
                <a:lnTo>
                  <a:pt x="0" y="294451"/>
                </a:lnTo>
                <a:close/>
              </a:path>
            </a:pathLst>
          </a:custGeom>
          <a:solidFill>
            <a:srgbClr val="4472C4"/>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箭头: 右 15">
            <a:extLst>
              <a:ext uri="{FF2B5EF4-FFF2-40B4-BE49-F238E27FC236}">
                <a16:creationId xmlns:a16="http://schemas.microsoft.com/office/drawing/2014/main" id="{1936C8B3-C786-5B2F-95E6-0BE60759B598}"/>
              </a:ext>
            </a:extLst>
          </p:cNvPr>
          <p:cNvSpPr/>
          <p:nvPr/>
        </p:nvSpPr>
        <p:spPr>
          <a:xfrm rot="581960">
            <a:off x="4246154" y="3254183"/>
            <a:ext cx="3248255" cy="290443"/>
          </a:xfrm>
          <a:custGeom>
            <a:avLst/>
            <a:gdLst>
              <a:gd name="connsiteX0" fmla="*/ 0 w 2689769"/>
              <a:gd name="connsiteY0" fmla="*/ 98150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 name="connsiteX7" fmla="*/ 0 w 2689769"/>
              <a:gd name="connsiteY7" fmla="*/ 98150 h 392601"/>
              <a:gd name="connsiteX0" fmla="*/ 0 w 2689769"/>
              <a:gd name="connsiteY0" fmla="*/ 294451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9" h="392601">
                <a:moveTo>
                  <a:pt x="0" y="294451"/>
                </a:moveTo>
                <a:lnTo>
                  <a:pt x="2493469" y="98150"/>
                </a:lnTo>
                <a:lnTo>
                  <a:pt x="2493469" y="0"/>
                </a:lnTo>
                <a:lnTo>
                  <a:pt x="2689769" y="196301"/>
                </a:lnTo>
                <a:lnTo>
                  <a:pt x="2493469" y="392601"/>
                </a:lnTo>
                <a:lnTo>
                  <a:pt x="2493469" y="294451"/>
                </a:lnTo>
                <a:lnTo>
                  <a:pt x="0" y="294451"/>
                </a:lnTo>
                <a:close/>
              </a:path>
            </a:pathLst>
          </a:custGeom>
          <a:solidFill>
            <a:srgbClr val="4472C4"/>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箭头: 右 15">
            <a:extLst>
              <a:ext uri="{FF2B5EF4-FFF2-40B4-BE49-F238E27FC236}">
                <a16:creationId xmlns:a16="http://schemas.microsoft.com/office/drawing/2014/main" id="{F013293A-BB63-498A-739F-89A0591891C3}"/>
              </a:ext>
            </a:extLst>
          </p:cNvPr>
          <p:cNvSpPr/>
          <p:nvPr/>
        </p:nvSpPr>
        <p:spPr>
          <a:xfrm rot="581960">
            <a:off x="2363606" y="4980123"/>
            <a:ext cx="4977859" cy="351356"/>
          </a:xfrm>
          <a:custGeom>
            <a:avLst/>
            <a:gdLst>
              <a:gd name="connsiteX0" fmla="*/ 0 w 2689769"/>
              <a:gd name="connsiteY0" fmla="*/ 98150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 name="connsiteX7" fmla="*/ 0 w 2689769"/>
              <a:gd name="connsiteY7" fmla="*/ 98150 h 392601"/>
              <a:gd name="connsiteX0" fmla="*/ 0 w 2689769"/>
              <a:gd name="connsiteY0" fmla="*/ 294451 h 392601"/>
              <a:gd name="connsiteX1" fmla="*/ 2493469 w 2689769"/>
              <a:gd name="connsiteY1" fmla="*/ 98150 h 392601"/>
              <a:gd name="connsiteX2" fmla="*/ 2493469 w 2689769"/>
              <a:gd name="connsiteY2" fmla="*/ 0 h 392601"/>
              <a:gd name="connsiteX3" fmla="*/ 2689769 w 2689769"/>
              <a:gd name="connsiteY3" fmla="*/ 196301 h 392601"/>
              <a:gd name="connsiteX4" fmla="*/ 2493469 w 2689769"/>
              <a:gd name="connsiteY4" fmla="*/ 392601 h 392601"/>
              <a:gd name="connsiteX5" fmla="*/ 2493469 w 2689769"/>
              <a:gd name="connsiteY5" fmla="*/ 294451 h 392601"/>
              <a:gd name="connsiteX6" fmla="*/ 0 w 2689769"/>
              <a:gd name="connsiteY6" fmla="*/ 294451 h 3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69" h="392601">
                <a:moveTo>
                  <a:pt x="0" y="294451"/>
                </a:moveTo>
                <a:lnTo>
                  <a:pt x="2493469" y="98150"/>
                </a:lnTo>
                <a:lnTo>
                  <a:pt x="2493469" y="0"/>
                </a:lnTo>
                <a:lnTo>
                  <a:pt x="2689769" y="196301"/>
                </a:lnTo>
                <a:lnTo>
                  <a:pt x="2493469" y="392601"/>
                </a:lnTo>
                <a:lnTo>
                  <a:pt x="2493469" y="294451"/>
                </a:lnTo>
                <a:lnTo>
                  <a:pt x="0" y="294451"/>
                </a:lnTo>
                <a:close/>
              </a:path>
            </a:pathLst>
          </a:custGeom>
          <a:solidFill>
            <a:srgbClr val="4472C4"/>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a:extLst>
              <a:ext uri="{FF2B5EF4-FFF2-40B4-BE49-F238E27FC236}">
                <a16:creationId xmlns:a16="http://schemas.microsoft.com/office/drawing/2014/main" id="{35E3E319-BD4E-7BC9-2A6E-6113C711AB5D}"/>
              </a:ext>
            </a:extLst>
          </p:cNvPr>
          <p:cNvSpPr txBox="1"/>
          <p:nvPr/>
        </p:nvSpPr>
        <p:spPr>
          <a:xfrm>
            <a:off x="7633172" y="1560866"/>
            <a:ext cx="2883225" cy="1077218"/>
          </a:xfrm>
          <a:prstGeom prst="rect">
            <a:avLst/>
          </a:prstGeom>
          <a:noFill/>
        </p:spPr>
        <p:txBody>
          <a:bodyPr wrap="none" rtlCol="0">
            <a:spAutoFit/>
          </a:bodyPr>
          <a:lstStyle/>
          <a:p>
            <a:r>
              <a:rPr lang="en-US" altLang="zh-CN" sz="1600" b="1" dirty="0">
                <a:latin typeface="微软雅黑" panose="020B0503020204020204" pitchFamily="34" charset="-122"/>
                <a:ea typeface="微软雅黑" panose="020B0503020204020204" pitchFamily="34" charset="-122"/>
              </a:rPr>
              <a:t>2005-2023:</a:t>
            </a:r>
          </a:p>
          <a:p>
            <a:r>
              <a:rPr lang="en-US" altLang="zh-CN" sz="1600" b="1" dirty="0">
                <a:latin typeface="微软雅黑" panose="020B0503020204020204" pitchFamily="34" charset="-122"/>
                <a:ea typeface="微软雅黑" panose="020B0503020204020204" pitchFamily="34" charset="-122"/>
              </a:rPr>
              <a:t>Observed: </a:t>
            </a:r>
            <a:r>
              <a:rPr lang="en-US" altLang="zh-CN" sz="1600" b="1" dirty="0">
                <a:effectLst/>
                <a:latin typeface="微软雅黑" panose="020B0503020204020204" pitchFamily="34" charset="-122"/>
                <a:ea typeface="微软雅黑" panose="020B0503020204020204" pitchFamily="34" charset="-122"/>
              </a:rPr>
              <a:t>3.81 ± 0.</a:t>
            </a:r>
            <a:r>
              <a:rPr lang="en-US" altLang="zh-CN" sz="1600" b="1" dirty="0">
                <a:latin typeface="微软雅黑" panose="020B0503020204020204" pitchFamily="34" charset="-122"/>
                <a:ea typeface="微软雅黑" panose="020B0503020204020204" pitchFamily="34" charset="-122"/>
              </a:rPr>
              <a:t>3</a:t>
            </a:r>
            <a:r>
              <a:rPr lang="en-US" altLang="zh-CN" sz="1600" b="1" dirty="0">
                <a:effectLst/>
                <a:latin typeface="微软雅黑" panose="020B0503020204020204" pitchFamily="34" charset="-122"/>
                <a:ea typeface="微软雅黑" panose="020B0503020204020204" pitchFamily="34" charset="-122"/>
              </a:rPr>
              <a:t>1</a:t>
            </a:r>
            <a:endParaRPr lang="en-US" altLang="zh-CN" sz="1600" b="1" dirty="0">
              <a:latin typeface="微软雅黑" panose="020B0503020204020204" pitchFamily="34" charset="-122"/>
              <a:ea typeface="微软雅黑" panose="020B0503020204020204" pitchFamily="34" charset="-122"/>
            </a:endParaRPr>
          </a:p>
          <a:p>
            <a:r>
              <a:rPr lang="en-US" altLang="zh-CN" sz="1600" b="1" dirty="0">
                <a:solidFill>
                  <a:srgbClr val="858480"/>
                </a:solidFill>
                <a:latin typeface="微软雅黑" panose="020B0503020204020204" pitchFamily="34" charset="-122"/>
                <a:ea typeface="微软雅黑" panose="020B0503020204020204" pitchFamily="34" charset="-122"/>
              </a:rPr>
              <a:t>Contributions: </a:t>
            </a:r>
            <a:r>
              <a:rPr lang="en-US" altLang="zh-CN" sz="1600" b="1" dirty="0">
                <a:solidFill>
                  <a:srgbClr val="858480"/>
                </a:solidFill>
                <a:effectLst/>
                <a:latin typeface="微软雅黑" panose="020B0503020204020204" pitchFamily="34" charset="-122"/>
                <a:ea typeface="微软雅黑" panose="020B0503020204020204" pitchFamily="34" charset="-122"/>
              </a:rPr>
              <a:t>3.74 ± 0.</a:t>
            </a:r>
            <a:r>
              <a:rPr lang="en-US" altLang="zh-CN" sz="1600" b="1" dirty="0">
                <a:solidFill>
                  <a:srgbClr val="858480"/>
                </a:solidFill>
                <a:latin typeface="微软雅黑" panose="020B0503020204020204" pitchFamily="34" charset="-122"/>
                <a:ea typeface="微软雅黑" panose="020B0503020204020204" pitchFamily="34" charset="-122"/>
              </a:rPr>
              <a:t>2</a:t>
            </a:r>
            <a:r>
              <a:rPr lang="en-US" altLang="zh-CN" sz="1600" b="1" dirty="0">
                <a:solidFill>
                  <a:srgbClr val="858480"/>
                </a:solidFill>
                <a:effectLst/>
                <a:latin typeface="微软雅黑" panose="020B0503020204020204" pitchFamily="34" charset="-122"/>
                <a:ea typeface="微软雅黑" panose="020B0503020204020204" pitchFamily="34" charset="-122"/>
              </a:rPr>
              <a:t>1</a:t>
            </a:r>
          </a:p>
          <a:p>
            <a:r>
              <a:rPr lang="en-US" altLang="zh-CN" sz="1600" b="1" dirty="0">
                <a:solidFill>
                  <a:srgbClr val="C00000"/>
                </a:solidFill>
                <a:latin typeface="微软雅黑" panose="020B0503020204020204" pitchFamily="34" charset="-122"/>
                <a:ea typeface="微软雅黑" panose="020B0503020204020204" pitchFamily="34" charset="-122"/>
              </a:rPr>
              <a:t>Residual:</a:t>
            </a:r>
            <a:r>
              <a:rPr lang="zh-CN" altLang="en-US" sz="1600" b="1" dirty="0">
                <a:solidFill>
                  <a:srgbClr val="C00000"/>
                </a:solidFill>
                <a:latin typeface="微软雅黑" panose="020B0503020204020204" pitchFamily="34" charset="-122"/>
                <a:ea typeface="微软雅黑" panose="020B0503020204020204" pitchFamily="34" charset="-122"/>
              </a:rPr>
              <a:t> </a:t>
            </a:r>
            <a:r>
              <a:rPr lang="en-US" altLang="zh-CN" sz="1600" b="1" dirty="0">
                <a:solidFill>
                  <a:srgbClr val="C00000"/>
                </a:solidFill>
                <a:latin typeface="微软雅黑" panose="020B0503020204020204" pitchFamily="34" charset="-122"/>
                <a:ea typeface="微软雅黑" panose="020B0503020204020204" pitchFamily="34" charset="-122"/>
              </a:rPr>
              <a:t>0.07</a:t>
            </a:r>
          </a:p>
        </p:txBody>
      </p:sp>
      <p:sp>
        <p:nvSpPr>
          <p:cNvPr id="5" name="TextBox 50">
            <a:extLst>
              <a:ext uri="{FF2B5EF4-FFF2-40B4-BE49-F238E27FC236}">
                <a16:creationId xmlns:a16="http://schemas.microsoft.com/office/drawing/2014/main" id="{4D546F2F-BC1F-1490-3F87-80CC2AEC589C}"/>
              </a:ext>
            </a:extLst>
          </p:cNvPr>
          <p:cNvSpPr txBox="1"/>
          <p:nvPr/>
        </p:nvSpPr>
        <p:spPr>
          <a:xfrm>
            <a:off x="7663629" y="3239865"/>
            <a:ext cx="2883225" cy="1323439"/>
          </a:xfrm>
          <a:prstGeom prst="rect">
            <a:avLst/>
          </a:prstGeom>
          <a:noFill/>
        </p:spPr>
        <p:txBody>
          <a:bodyPr wrap="none" rtlCol="0">
            <a:spAutoFit/>
          </a:bodyPr>
          <a:lstStyle/>
          <a:p>
            <a:r>
              <a:rPr lang="en-US" altLang="zh-CN" sz="1600" b="1" dirty="0">
                <a:latin typeface="微软雅黑" panose="020B0503020204020204" pitchFamily="34" charset="-122"/>
                <a:ea typeface="微软雅黑" panose="020B0503020204020204" pitchFamily="34" charset="-122"/>
              </a:rPr>
              <a:t>1993-2023:</a:t>
            </a:r>
          </a:p>
          <a:p>
            <a:r>
              <a:rPr lang="en-US" altLang="zh-CN" sz="1600" b="1" dirty="0">
                <a:latin typeface="微软雅黑" panose="020B0503020204020204" pitchFamily="34" charset="-122"/>
                <a:ea typeface="微软雅黑" panose="020B0503020204020204" pitchFamily="34" charset="-122"/>
              </a:rPr>
              <a:t>Observed: 3</a:t>
            </a:r>
            <a:r>
              <a:rPr lang="en-US" altLang="zh-CN" sz="1600" b="1" dirty="0">
                <a:effectLst/>
                <a:latin typeface="微软雅黑" panose="020B0503020204020204" pitchFamily="34" charset="-122"/>
                <a:ea typeface="微软雅黑" panose="020B0503020204020204" pitchFamily="34" charset="-122"/>
              </a:rPr>
              <a:t>.28 ± 0.31</a:t>
            </a:r>
            <a:endParaRPr lang="en-US" altLang="zh-CN" sz="1600" b="1" dirty="0">
              <a:latin typeface="微软雅黑" panose="020B0503020204020204" pitchFamily="34" charset="-122"/>
              <a:ea typeface="微软雅黑" panose="020B0503020204020204" pitchFamily="34" charset="-122"/>
            </a:endParaRPr>
          </a:p>
          <a:p>
            <a:r>
              <a:rPr lang="en-US" altLang="zh-CN" sz="1600" b="1" dirty="0">
                <a:solidFill>
                  <a:srgbClr val="858480"/>
                </a:solidFill>
                <a:latin typeface="微软雅黑" panose="020B0503020204020204" pitchFamily="34" charset="-122"/>
                <a:ea typeface="微软雅黑" panose="020B0503020204020204" pitchFamily="34" charset="-122"/>
              </a:rPr>
              <a:t>Contributions: </a:t>
            </a:r>
            <a:r>
              <a:rPr lang="en-US" altLang="zh-CN" sz="1600" b="1" dirty="0">
                <a:solidFill>
                  <a:srgbClr val="858480"/>
                </a:solidFill>
                <a:effectLst/>
                <a:latin typeface="微软雅黑" panose="020B0503020204020204" pitchFamily="34" charset="-122"/>
                <a:ea typeface="微软雅黑" panose="020B0503020204020204" pitchFamily="34" charset="-122"/>
              </a:rPr>
              <a:t>3.27 ± 0.17</a:t>
            </a:r>
          </a:p>
          <a:p>
            <a:r>
              <a:rPr lang="en-US" altLang="zh-CN" sz="1600" b="1" dirty="0">
                <a:solidFill>
                  <a:srgbClr val="C00000"/>
                </a:solidFill>
                <a:latin typeface="微软雅黑" panose="020B0503020204020204" pitchFamily="34" charset="-122"/>
                <a:ea typeface="微软雅黑" panose="020B0503020204020204" pitchFamily="34" charset="-122"/>
              </a:rPr>
              <a:t>Residual:</a:t>
            </a:r>
            <a:r>
              <a:rPr lang="zh-CN" altLang="en-US" sz="1600" b="1" dirty="0">
                <a:solidFill>
                  <a:srgbClr val="C00000"/>
                </a:solidFill>
                <a:latin typeface="微软雅黑" panose="020B0503020204020204" pitchFamily="34" charset="-122"/>
                <a:ea typeface="微软雅黑" panose="020B0503020204020204" pitchFamily="34" charset="-122"/>
              </a:rPr>
              <a:t> </a:t>
            </a:r>
            <a:r>
              <a:rPr lang="en-US" altLang="zh-CN" sz="1600" b="1" dirty="0">
                <a:solidFill>
                  <a:srgbClr val="C00000"/>
                </a:solidFill>
                <a:latin typeface="微软雅黑" panose="020B0503020204020204" pitchFamily="34" charset="-122"/>
                <a:ea typeface="微软雅黑" panose="020B0503020204020204" pitchFamily="34" charset="-122"/>
              </a:rPr>
              <a:t>0.01</a:t>
            </a:r>
          </a:p>
          <a:p>
            <a:endParaRPr lang="zh-CN" altLang="zh-CN" sz="1600" b="1" dirty="0">
              <a:solidFill>
                <a:srgbClr val="C00000"/>
              </a:solidFill>
              <a:effectLst/>
              <a:latin typeface="微软雅黑" panose="020B0503020204020204" pitchFamily="34" charset="-122"/>
              <a:ea typeface="微软雅黑" panose="020B0503020204020204" pitchFamily="34" charset="-122"/>
            </a:endParaRPr>
          </a:p>
        </p:txBody>
      </p:sp>
      <p:sp>
        <p:nvSpPr>
          <p:cNvPr id="6" name="TextBox 50">
            <a:extLst>
              <a:ext uri="{FF2B5EF4-FFF2-40B4-BE49-F238E27FC236}">
                <a16:creationId xmlns:a16="http://schemas.microsoft.com/office/drawing/2014/main" id="{9BD3088C-645A-F4AB-14D2-26C4351EA04A}"/>
              </a:ext>
            </a:extLst>
          </p:cNvPr>
          <p:cNvSpPr txBox="1"/>
          <p:nvPr/>
        </p:nvSpPr>
        <p:spPr>
          <a:xfrm>
            <a:off x="7663629" y="5001321"/>
            <a:ext cx="2822311" cy="1323439"/>
          </a:xfrm>
          <a:prstGeom prst="rect">
            <a:avLst/>
          </a:prstGeom>
          <a:noFill/>
        </p:spPr>
        <p:txBody>
          <a:bodyPr wrap="none" rtlCol="0">
            <a:spAutoFit/>
          </a:bodyPr>
          <a:lstStyle/>
          <a:p>
            <a:r>
              <a:rPr lang="en-US" altLang="zh-CN" sz="1600" b="1" dirty="0">
                <a:latin typeface="微软雅黑" panose="020B0503020204020204" pitchFamily="34" charset="-122"/>
                <a:ea typeface="微软雅黑" panose="020B0503020204020204" pitchFamily="34" charset="-122"/>
              </a:rPr>
              <a:t>1960-2021:</a:t>
            </a:r>
          </a:p>
          <a:p>
            <a:r>
              <a:rPr lang="en-US" altLang="zh-CN" sz="1600" b="1" dirty="0">
                <a:latin typeface="微软雅黑" panose="020B0503020204020204" pitchFamily="34" charset="-122"/>
                <a:ea typeface="微软雅黑" panose="020B0503020204020204" pitchFamily="34" charset="-122"/>
              </a:rPr>
              <a:t>Observed:</a:t>
            </a:r>
            <a:r>
              <a:rPr lang="en-US" altLang="zh-CN" sz="1600" b="1" dirty="0">
                <a:effectLst/>
                <a:latin typeface="微软雅黑" panose="020B0503020204020204" pitchFamily="34" charset="-122"/>
                <a:ea typeface="微软雅黑" panose="020B0503020204020204" pitchFamily="34" charset="-122"/>
              </a:rPr>
              <a:t>1.86 ± 0.14</a:t>
            </a:r>
            <a:endParaRPr lang="en-US" altLang="zh-CN" sz="1600" b="1" dirty="0">
              <a:latin typeface="微软雅黑" panose="020B0503020204020204" pitchFamily="34" charset="-122"/>
              <a:ea typeface="微软雅黑" panose="020B0503020204020204" pitchFamily="34" charset="-122"/>
            </a:endParaRPr>
          </a:p>
          <a:p>
            <a:r>
              <a:rPr lang="en-US" altLang="zh-CN" sz="1600" b="1" dirty="0">
                <a:solidFill>
                  <a:srgbClr val="858480"/>
                </a:solidFill>
                <a:latin typeface="微软雅黑" panose="020B0503020204020204" pitchFamily="34" charset="-122"/>
                <a:ea typeface="微软雅黑" panose="020B0503020204020204" pitchFamily="34" charset="-122"/>
              </a:rPr>
              <a:t>Contributions:</a:t>
            </a:r>
            <a:r>
              <a:rPr lang="en-US" altLang="zh-CN" sz="1600" b="1" dirty="0">
                <a:solidFill>
                  <a:srgbClr val="858480"/>
                </a:solidFill>
                <a:effectLst/>
                <a:latin typeface="微软雅黑" panose="020B0503020204020204" pitchFamily="34" charset="-122"/>
                <a:ea typeface="微软雅黑" panose="020B0503020204020204" pitchFamily="34" charset="-122"/>
              </a:rPr>
              <a:t>1.73 ± 0.13</a:t>
            </a:r>
          </a:p>
          <a:p>
            <a:r>
              <a:rPr lang="en-US" altLang="zh-CN" sz="1600" b="1" dirty="0">
                <a:solidFill>
                  <a:srgbClr val="C00000"/>
                </a:solidFill>
                <a:latin typeface="微软雅黑" panose="020B0503020204020204" pitchFamily="34" charset="-122"/>
                <a:ea typeface="微软雅黑" panose="020B0503020204020204" pitchFamily="34" charset="-122"/>
              </a:rPr>
              <a:t>Residual:</a:t>
            </a:r>
            <a:r>
              <a:rPr lang="zh-CN" altLang="en-US" sz="1600" b="1" dirty="0">
                <a:solidFill>
                  <a:srgbClr val="C00000"/>
                </a:solidFill>
                <a:latin typeface="微软雅黑" panose="020B0503020204020204" pitchFamily="34" charset="-122"/>
                <a:ea typeface="微软雅黑" panose="020B0503020204020204" pitchFamily="34" charset="-122"/>
              </a:rPr>
              <a:t> </a:t>
            </a:r>
            <a:r>
              <a:rPr lang="en-US" altLang="zh-CN" sz="1600" b="1" dirty="0">
                <a:solidFill>
                  <a:srgbClr val="C00000"/>
                </a:solidFill>
                <a:latin typeface="微软雅黑" panose="020B0503020204020204" pitchFamily="34" charset="-122"/>
                <a:ea typeface="微软雅黑" panose="020B0503020204020204" pitchFamily="34" charset="-122"/>
              </a:rPr>
              <a:t>0.13</a:t>
            </a:r>
          </a:p>
          <a:p>
            <a:endParaRPr lang="zh-CN" altLang="zh-CN" sz="1600" b="1" dirty="0">
              <a:solidFill>
                <a:srgbClr val="C00000"/>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710026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defRPr sz="2800" dirty="0">
            <a:latin typeface="微软雅黑" panose="020B0503020204020204" pitchFamily="34" charset="-122"/>
            <a:ea typeface="微软雅黑" panose="020B0503020204020204" pitchFamily="34" charset="-122"/>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28855</TotalTime>
  <Words>1852</Words>
  <Application>Microsoft Office PowerPoint</Application>
  <PresentationFormat>Widescreen</PresentationFormat>
  <Paragraphs>221</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NimbusRomNo9L-Regu</vt:lpstr>
      <vt:lpstr>等线</vt:lpstr>
      <vt:lpstr>等线 Light</vt:lpstr>
      <vt:lpstr>微软雅黑</vt:lpstr>
      <vt:lpstr>Arial</vt:lpstr>
      <vt:lpstr>Cambria Math</vt:lpstr>
      <vt:lpstr>Helvetica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1017339535@qq.com</dc:creator>
  <cp:lastModifiedBy>Huayi Zheng</cp:lastModifiedBy>
  <cp:revision>351</cp:revision>
  <dcterms:created xsi:type="dcterms:W3CDTF">2021-04-02T04:44:13Z</dcterms:created>
  <dcterms:modified xsi:type="dcterms:W3CDTF">2025-04-25T03:13:04Z</dcterms:modified>
</cp:coreProperties>
</file>